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293" r:id="rId4"/>
    <p:sldId id="301" r:id="rId5"/>
    <p:sldId id="302" r:id="rId6"/>
    <p:sldId id="303" r:id="rId7"/>
    <p:sldId id="319" r:id="rId8"/>
    <p:sldId id="304" r:id="rId9"/>
    <p:sldId id="258" r:id="rId10"/>
    <p:sldId id="261" r:id="rId11"/>
    <p:sldId id="306" r:id="rId12"/>
    <p:sldId id="305" r:id="rId13"/>
    <p:sldId id="265" r:id="rId14"/>
    <p:sldId id="273" r:id="rId15"/>
    <p:sldId id="309" r:id="rId16"/>
    <p:sldId id="307" r:id="rId17"/>
    <p:sldId id="308" r:id="rId18"/>
    <p:sldId id="310" r:id="rId19"/>
    <p:sldId id="264" r:id="rId20"/>
    <p:sldId id="284" r:id="rId21"/>
    <p:sldId id="275" r:id="rId22"/>
    <p:sldId id="266" r:id="rId23"/>
    <p:sldId id="312" r:id="rId24"/>
    <p:sldId id="282" r:id="rId25"/>
    <p:sldId id="276" r:id="rId26"/>
    <p:sldId id="281" r:id="rId27"/>
    <p:sldId id="280" r:id="rId28"/>
    <p:sldId id="313" r:id="rId29"/>
    <p:sldId id="315" r:id="rId30"/>
    <p:sldId id="285" r:id="rId31"/>
    <p:sldId id="296" r:id="rId32"/>
    <p:sldId id="316" r:id="rId33"/>
    <p:sldId id="289" r:id="rId34"/>
    <p:sldId id="317" r:id="rId35"/>
    <p:sldId id="290" r:id="rId36"/>
    <p:sldId id="320" r:id="rId37"/>
    <p:sldId id="321" r:id="rId38"/>
    <p:sldId id="323" r:id="rId39"/>
    <p:sldId id="299" r:id="rId40"/>
    <p:sldId id="292" r:id="rId41"/>
    <p:sldId id="297" r:id="rId42"/>
    <p:sldId id="298" r:id="rId43"/>
  </p:sldIdLst>
  <p:sldSz cx="18288000" cy="10287000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4" autoAdjust="0"/>
    <p:restoredTop sz="71965" autoAdjust="0"/>
  </p:normalViewPr>
  <p:slideViewPr>
    <p:cSldViewPr>
      <p:cViewPr varScale="1">
        <p:scale>
          <a:sx n="37" d="100"/>
          <a:sy n="37" d="100"/>
        </p:scale>
        <p:origin x="567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 임" userId="fcf49f861ef86d22" providerId="LiveId" clId="{932B2FF3-3DF4-43D5-BC31-7BF2CD942910}"/>
    <pc:docChg chg="modSld">
      <pc:chgData name="진 임" userId="fcf49f861ef86d22" providerId="LiveId" clId="{932B2FF3-3DF4-43D5-BC31-7BF2CD942910}" dt="2024-04-12T12:36:03.260" v="0" actId="1076"/>
      <pc:docMkLst>
        <pc:docMk/>
      </pc:docMkLst>
      <pc:sldChg chg="modSp mod">
        <pc:chgData name="진 임" userId="fcf49f861ef86d22" providerId="LiveId" clId="{932B2FF3-3DF4-43D5-BC31-7BF2CD942910}" dt="2024-04-12T12:36:03.260" v="0" actId="1076"/>
        <pc:sldMkLst>
          <pc:docMk/>
          <pc:sldMk cId="0" sldId="261"/>
        </pc:sldMkLst>
        <pc:picChg chg="mod">
          <ac:chgData name="진 임" userId="fcf49f861ef86d22" providerId="LiveId" clId="{932B2FF3-3DF4-43D5-BC31-7BF2CD942910}" dt="2024-04-12T12:36:03.260" v="0" actId="1076"/>
          <ac:picMkLst>
            <pc:docMk/>
            <pc:sldMk cId="0" sldId="261"/>
            <ac:picMk id="9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EC373-20E7-42C6-9C30-EA14AA9F0C5C}" type="datetimeFigureOut">
              <a:rPr lang="ko-KR" altLang="en-US" smtClean="0"/>
              <a:t>2024-04-12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FC6ED-3690-4AEA-BD31-5EA2A82F617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5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발표를 진행할 세종대학교 천문우주학과 임진입니다</a:t>
            </a:r>
            <a:r>
              <a:rPr lang="en-US" altLang="ko-KR" dirty="0"/>
              <a:t>.</a:t>
            </a:r>
            <a:r>
              <a:rPr lang="ko-KR" altLang="en-US" dirty="0"/>
              <a:t>이번에 발표할 내용은 </a:t>
            </a:r>
            <a:r>
              <a:rPr lang="en-US" altLang="ko-KR" sz="12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Temperature Dependence in the observed mass-radius relationship of White Dwarfs</a:t>
            </a:r>
            <a:r>
              <a:rPr lang="en-US" altLang="ko-KR" sz="1200" b="1" i="0" u="none" strike="noStrike" cap="none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C6ED-3690-4AEA-BD31-5EA2A82F617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584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이론적인 가정과는 다르게</a:t>
            </a:r>
            <a:r>
              <a:rPr lang="en-US" altLang="ko-KR" dirty="0"/>
              <a:t>, </a:t>
            </a:r>
            <a:r>
              <a:rPr lang="ko-KR" altLang="en-US" dirty="0"/>
              <a:t>백색 왜성은 당연하게도 </a:t>
            </a: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</a:t>
            </a:r>
            <a:r>
              <a:rPr lang="ko-KR" altLang="en-US" dirty="0"/>
              <a:t>다양한 온도분포를 가지고 있습니다</a:t>
            </a:r>
            <a:r>
              <a:rPr lang="en-US" altLang="ko-KR" dirty="0"/>
              <a:t>,  </a:t>
            </a:r>
            <a:r>
              <a:rPr lang="ko-KR" altLang="en-US" dirty="0"/>
              <a:t>저희가 사용한 데이터는 </a:t>
            </a:r>
            <a:r>
              <a:rPr lang="ko-KR" altLang="en-US" dirty="0" err="1"/>
              <a:t>파슨스의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년도 데이터 이며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26</a:t>
            </a:r>
            <a:r>
              <a:rPr lang="ko-KR" altLang="en-US" dirty="0"/>
              <a:t>가지 백색 왜성의 데이터를 사용했습니다</a:t>
            </a:r>
            <a:r>
              <a:rPr lang="en-US" altLang="ko-KR" dirty="0"/>
              <a:t>. </a:t>
            </a:r>
            <a:r>
              <a:rPr lang="ko-KR" altLang="en-US" dirty="0"/>
              <a:t>최고 온도는</a:t>
            </a: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63000k(</a:t>
            </a:r>
            <a:r>
              <a:rPr lang="ko-KR" altLang="en-US" dirty="0" err="1"/>
              <a:t>켈빈</a:t>
            </a:r>
            <a:r>
              <a:rPr lang="en-US" altLang="ko-KR" dirty="0"/>
              <a:t>) </a:t>
            </a:r>
            <a:r>
              <a:rPr lang="ko-KR" altLang="en-US" dirty="0"/>
              <a:t>그리고 최저 온도는 </a:t>
            </a: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 3570 k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반지름은 </a:t>
            </a:r>
            <a:r>
              <a:rPr lang="ko-KR" altLang="en-US" dirty="0" err="1"/>
              <a:t>흑체복사를</a:t>
            </a:r>
            <a:r>
              <a:rPr lang="ko-KR" altLang="en-US" dirty="0"/>
              <a:t> 가정한 슈테판 볼츠만 관계를 통해서 얻게 되고 </a:t>
            </a:r>
            <a:r>
              <a:rPr lang="en-US" altLang="ko-KR" dirty="0"/>
              <a:t>,</a:t>
            </a:r>
            <a:r>
              <a:rPr lang="ko-KR" altLang="en-US" dirty="0"/>
              <a:t>얻은 반지름에 대해서도 수소 대기층이 포함되어 있을 수 있음을 고려해야 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이를 통해</a:t>
            </a:r>
            <a:r>
              <a:rPr lang="en-US" altLang="ko-KR" dirty="0"/>
              <a:t>, </a:t>
            </a:r>
            <a:r>
              <a:rPr lang="ko-KR" altLang="en-US" dirty="0"/>
              <a:t>이론적인 질량 반지름 관계에서 조금 더 확장한 질량 반지름 관계를 테스트 해보았고</a:t>
            </a:r>
            <a:r>
              <a:rPr lang="en-US" altLang="ko-KR" dirty="0"/>
              <a:t>, </a:t>
            </a:r>
            <a:r>
              <a:rPr lang="ko-KR" altLang="en-US" dirty="0"/>
              <a:t>여기서 중요한 요소를 온도라고 생각했습니다</a:t>
            </a:r>
            <a:r>
              <a:rPr lang="en-US" altLang="ko-KR" dirty="0"/>
              <a:t>.</a:t>
            </a:r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이론적인 가정과는 다르게</a:t>
            </a:r>
            <a:r>
              <a:rPr lang="en-US" altLang="ko-KR" dirty="0"/>
              <a:t>, </a:t>
            </a:r>
            <a:r>
              <a:rPr lang="ko-KR" altLang="en-US" dirty="0"/>
              <a:t>백색 왜성은 당연하게도 </a:t>
            </a: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</a:t>
            </a:r>
            <a:r>
              <a:rPr lang="ko-KR" altLang="en-US" dirty="0"/>
              <a:t>다양한 온도분포를 가지고 있습니다</a:t>
            </a:r>
            <a:r>
              <a:rPr lang="en-US" altLang="ko-KR" dirty="0"/>
              <a:t>,  </a:t>
            </a:r>
            <a:r>
              <a:rPr lang="ko-KR" altLang="en-US" dirty="0"/>
              <a:t>저희가 사용한 데이터는 </a:t>
            </a:r>
            <a:r>
              <a:rPr lang="ko-KR" altLang="en-US" dirty="0" err="1"/>
              <a:t>파슨스의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년도 데이터 이며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26</a:t>
            </a:r>
            <a:r>
              <a:rPr lang="ko-KR" altLang="en-US" dirty="0"/>
              <a:t>가지 백색 왜성의 데이터를 사용했습니다</a:t>
            </a:r>
            <a:r>
              <a:rPr lang="en-US" altLang="ko-KR" dirty="0"/>
              <a:t>. </a:t>
            </a:r>
            <a:r>
              <a:rPr lang="ko-KR" altLang="en-US" dirty="0"/>
              <a:t>최고 온도는</a:t>
            </a: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63000k(</a:t>
            </a:r>
            <a:r>
              <a:rPr lang="ko-KR" altLang="en-US" dirty="0" err="1"/>
              <a:t>켈빈</a:t>
            </a:r>
            <a:r>
              <a:rPr lang="en-US" altLang="ko-KR" dirty="0"/>
              <a:t>) </a:t>
            </a:r>
            <a:r>
              <a:rPr lang="ko-KR" altLang="en-US" dirty="0"/>
              <a:t>그리고 최저 온도는 </a:t>
            </a: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 3570 k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반지름은 </a:t>
            </a:r>
            <a:r>
              <a:rPr lang="ko-KR" altLang="en-US" dirty="0" err="1"/>
              <a:t>흑체복사를</a:t>
            </a:r>
            <a:r>
              <a:rPr lang="ko-KR" altLang="en-US" dirty="0"/>
              <a:t> 가정한 슈테판 볼츠만 관계를 통해서 얻게 되고 </a:t>
            </a:r>
            <a:r>
              <a:rPr lang="en-US" altLang="ko-KR" dirty="0"/>
              <a:t>,</a:t>
            </a:r>
            <a:r>
              <a:rPr lang="ko-KR" altLang="en-US" dirty="0"/>
              <a:t>얻은 반지름에 대해서도 수소 대기층이 포함되어 있을 수 있음을 고려해야 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이를 통해</a:t>
            </a:r>
            <a:r>
              <a:rPr lang="en-US" altLang="ko-KR" dirty="0"/>
              <a:t>, </a:t>
            </a:r>
            <a:r>
              <a:rPr lang="ko-KR" altLang="en-US" dirty="0"/>
              <a:t>이론적인 질량 반지름 관계에서 조금 더 확장한 질량 반지름 관계를 테스트 해보았고</a:t>
            </a:r>
            <a:r>
              <a:rPr lang="en-US" altLang="ko-KR" dirty="0"/>
              <a:t>, </a:t>
            </a:r>
            <a:r>
              <a:rPr lang="ko-KR" altLang="en-US" dirty="0"/>
              <a:t>여기서 중요한 요소를 온도라고 생각했습니다</a:t>
            </a:r>
            <a:r>
              <a:rPr lang="en-US" altLang="ko-KR" dirty="0"/>
              <a:t>.</a:t>
            </a:r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195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이론적인 가정과는 다르게</a:t>
            </a:r>
            <a:r>
              <a:rPr lang="en-US" altLang="ko-KR" dirty="0"/>
              <a:t>, </a:t>
            </a:r>
            <a:r>
              <a:rPr lang="ko-KR" altLang="en-US" dirty="0"/>
              <a:t>백색 왜성은 당연하게도 </a:t>
            </a: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</a:t>
            </a:r>
            <a:r>
              <a:rPr lang="ko-KR" altLang="en-US" dirty="0"/>
              <a:t>다양한 온도분포를 가지고 있습니다</a:t>
            </a:r>
            <a:r>
              <a:rPr lang="en-US" altLang="ko-KR" dirty="0"/>
              <a:t>,  </a:t>
            </a:r>
            <a:r>
              <a:rPr lang="ko-KR" altLang="en-US" dirty="0"/>
              <a:t>저희가 사용한 데이터는 </a:t>
            </a:r>
            <a:r>
              <a:rPr lang="ko-KR" altLang="en-US" dirty="0" err="1"/>
              <a:t>파슨스의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년도 데이터 이며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26</a:t>
            </a:r>
            <a:r>
              <a:rPr lang="ko-KR" altLang="en-US" dirty="0"/>
              <a:t>가지 백색 왜성의 데이터를 사용했습니다</a:t>
            </a:r>
            <a:r>
              <a:rPr lang="en-US" altLang="ko-KR" dirty="0"/>
              <a:t>. </a:t>
            </a:r>
            <a:r>
              <a:rPr lang="ko-KR" altLang="en-US" dirty="0"/>
              <a:t>최고 온도는</a:t>
            </a: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63000k(</a:t>
            </a:r>
            <a:r>
              <a:rPr lang="ko-KR" altLang="en-US" dirty="0" err="1"/>
              <a:t>켈빈</a:t>
            </a:r>
            <a:r>
              <a:rPr lang="en-US" altLang="ko-KR" dirty="0"/>
              <a:t>) </a:t>
            </a:r>
            <a:r>
              <a:rPr lang="ko-KR" altLang="en-US" dirty="0"/>
              <a:t>그리고 최저 온도는 </a:t>
            </a: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 3570 k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반지름은 </a:t>
            </a:r>
            <a:r>
              <a:rPr lang="ko-KR" altLang="en-US" dirty="0" err="1"/>
              <a:t>흑체복사를</a:t>
            </a:r>
            <a:r>
              <a:rPr lang="ko-KR" altLang="en-US" dirty="0"/>
              <a:t> 가정한 슈테판 볼츠만 관계를 통해서 얻게 되고 </a:t>
            </a:r>
            <a:r>
              <a:rPr lang="en-US" altLang="ko-KR" dirty="0"/>
              <a:t>,</a:t>
            </a:r>
            <a:r>
              <a:rPr lang="ko-KR" altLang="en-US" dirty="0"/>
              <a:t>얻은 반지름에 대해서도 수소 대기층이 포함되어 있을 수 있음을 고려해야 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이를 통해</a:t>
            </a:r>
            <a:r>
              <a:rPr lang="en-US" altLang="ko-KR" dirty="0"/>
              <a:t>, </a:t>
            </a:r>
            <a:r>
              <a:rPr lang="ko-KR" altLang="en-US" dirty="0"/>
              <a:t>이론적인 질량 반지름 관계에서 조금 더 확장한 질량 반지름 관계를 테스트 해보았고</a:t>
            </a:r>
            <a:r>
              <a:rPr lang="en-US" altLang="ko-KR" dirty="0"/>
              <a:t>, </a:t>
            </a:r>
            <a:r>
              <a:rPr lang="ko-KR" altLang="en-US" dirty="0"/>
              <a:t>여기서 중요한 요소를 온도라고 생각했습니다</a:t>
            </a:r>
            <a:r>
              <a:rPr lang="en-US" altLang="ko-KR" dirty="0"/>
              <a:t>.</a:t>
            </a:r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20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연구에서는 기존의 온도를 다루지 않는 질량 반지름 관계에서 온도를 고려한 질량 반지름 관계를 연구했습니다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폰트</a:t>
            </a:r>
            <a:r>
              <a:rPr lang="en-US" altLang="ko-KR" dirty="0"/>
              <a:t>)</a:t>
            </a:r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8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질량 반지름 관계를 온도와 함께 표시한 그림입니다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가로축은 질량에 해당되고 세로축은 반지름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색깔은 백색 왜성의 온도에 해당됩니다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빨간색일 수록 뜨거운 백색 왜성이고 파란색으로 갈수록 더 차가운 백색 왜성입니다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여기서 점선은 기존 질량 반지름 관계를 나타낸 것인데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보시는 것과 같이 잘 맞지 않는다는 걸 보실 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있다</a:t>
                </a:r>
                <a:r>
                  <a:rPr lang="en-US" altLang="ko-KR" dirty="0"/>
                  <a:t>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여기서 온도 경향도 같이 보이는데 회색의 줌인 영역으로 가보겠습니다</a:t>
                </a:r>
                <a:r>
                  <a:rPr lang="en-US" altLang="ko-KR" dirty="0"/>
                  <a:t>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22" name="Google Shape;122;p8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질량 반지름 관계를 온도와 함께 표시한 그림입니다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가로축은 질량에 해당되고 세로축은 반지름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색깔은 백색 왜성의 온도에 해당됩니다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빨간색일 수록 뜨거운 </a:t>
                </a:r>
                <a:r>
                  <a:rPr lang="ko-KR" altLang="en-US" dirty="0" err="1"/>
                  <a:t>백색왜성이고</a:t>
                </a:r>
                <a:r>
                  <a:rPr lang="ko-KR" altLang="en-US" dirty="0"/>
                  <a:t> 파란색으로 갈수록 더 차가운 </a:t>
                </a:r>
                <a:r>
                  <a:rPr lang="ko-KR" altLang="en-US" dirty="0" err="1"/>
                  <a:t>백색왜성입니다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i="0">
                    <a:latin typeface="Cambria Math" panose="02040503050406030204" pitchFamily="18" charset="0"/>
                  </a:rPr>
                  <a:t> </a:t>
                </a:r>
                <a:r>
                  <a:rPr lang="ko-KR" altLang="en-US" dirty="0"/>
                  <a:t>여기서 점선은 기존 질량 반지름 관계를 나타낸 것인데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보시는 것과 같이 잘 맞지 </a:t>
                </a:r>
                <a:r>
                  <a:rPr lang="ko-KR" altLang="en-US" dirty="0" err="1"/>
                  <a:t>않는다는걸</a:t>
                </a:r>
                <a:r>
                  <a:rPr lang="ko-KR" altLang="en-US" dirty="0"/>
                  <a:t> 보실 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여기서 온도 경향도 같이 보이는데 회색의 줌인 영역으로 가보겠습니다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</p:txBody>
          </p:sp>
        </mc:Fallback>
      </mc:AlternateContent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361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8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질량 반지름 관계를 온도와 함께 표시한 그림입니다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가로축은 질량에 해당되고 세로축은 반지름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색깔은 백색 왜성의 온도에 해당됩니다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빨간색일 수록 뜨거운 백색 왜성이고 파란색으로 갈수록 더 차가운 백색 왜성입니다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여기서 점선은 기존 질량 반지름 관계를 나타낸 것인데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보시는 것과 같이 잘 맞지 않는다는 걸 보실 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있다</a:t>
                </a:r>
                <a:r>
                  <a:rPr lang="en-US" altLang="ko-KR" dirty="0"/>
                  <a:t>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여기서 온도 경향도 같이 보이는데 회색의 줌인 영역으로 가보겠습니다</a:t>
                </a:r>
                <a:r>
                  <a:rPr lang="en-US" altLang="ko-KR" dirty="0"/>
                  <a:t>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22" name="Google Shape;122;p8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질량 반지름 관계를 온도와 함께 표시한 그림입니다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가로축은 질량에 해당되고 세로축은 반지름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색깔은 백색 왜성의 온도에 해당됩니다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빨간색일 수록 뜨거운 </a:t>
                </a:r>
                <a:r>
                  <a:rPr lang="ko-KR" altLang="en-US" dirty="0" err="1"/>
                  <a:t>백색왜성이고</a:t>
                </a:r>
                <a:r>
                  <a:rPr lang="ko-KR" altLang="en-US" dirty="0"/>
                  <a:t> 파란색으로 갈수록 더 차가운 </a:t>
                </a:r>
                <a:r>
                  <a:rPr lang="ko-KR" altLang="en-US" dirty="0" err="1"/>
                  <a:t>백색왜성입니다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i="0">
                    <a:latin typeface="Cambria Math" panose="02040503050406030204" pitchFamily="18" charset="0"/>
                  </a:rPr>
                  <a:t> </a:t>
                </a:r>
                <a:r>
                  <a:rPr lang="ko-KR" altLang="en-US" dirty="0"/>
                  <a:t>여기서 점선은 기존 질량 반지름 관계를 나타낸 것인데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보시는 것과 같이 잘 맞지 </a:t>
                </a:r>
                <a:r>
                  <a:rPr lang="ko-KR" altLang="en-US" dirty="0" err="1"/>
                  <a:t>않는다는걸</a:t>
                </a:r>
                <a:r>
                  <a:rPr lang="ko-KR" altLang="en-US" dirty="0"/>
                  <a:t> 보실 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여기서 온도 경향도 같이 보이는데 회색의 줌인 영역으로 가보겠습니다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</p:txBody>
          </p:sp>
        </mc:Fallback>
      </mc:AlternateContent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293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8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질량 반지름 관계를 온도와 함께 표시한 그림입니다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가로축은 질량에 해당되고 세로축은 반지름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색깔은 백색 왜성의 온도에 해당됩니다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빨간색일 수록 뜨거운 백색 왜성이고 파란색으로 갈수록 더 차가운 백색 왜성입니다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여기서 점선은 기존 질량 반지름 관계를 나타낸 것인데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보시는 것과 같이 잘 맞지 않는다는 걸 보실 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있다</a:t>
                </a:r>
                <a:r>
                  <a:rPr lang="en-US" altLang="ko-KR" dirty="0"/>
                  <a:t>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여기서 온도 경향도 같이 보이는데 회색의 줌인 영역으로 가보겠습니다</a:t>
                </a:r>
                <a:r>
                  <a:rPr lang="en-US" altLang="ko-KR" dirty="0"/>
                  <a:t>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22" name="Google Shape;122;p8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질량 반지름 관계를 온도와 함께 표시한 그림입니다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가로축은 질량에 해당되고 세로축은 반지름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색깔은 백색 왜성의 온도에 해당됩니다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빨간색일 수록 뜨거운 </a:t>
                </a:r>
                <a:r>
                  <a:rPr lang="ko-KR" altLang="en-US" dirty="0" err="1"/>
                  <a:t>백색왜성이고</a:t>
                </a:r>
                <a:r>
                  <a:rPr lang="ko-KR" altLang="en-US" dirty="0"/>
                  <a:t> 파란색으로 갈수록 더 차가운 </a:t>
                </a:r>
                <a:r>
                  <a:rPr lang="ko-KR" altLang="en-US" dirty="0" err="1"/>
                  <a:t>백색왜성입니다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i="0">
                    <a:latin typeface="Cambria Math" panose="02040503050406030204" pitchFamily="18" charset="0"/>
                  </a:rPr>
                  <a:t> </a:t>
                </a:r>
                <a:r>
                  <a:rPr lang="ko-KR" altLang="en-US" dirty="0"/>
                  <a:t>여기서 점선은 기존 질량 반지름 관계를 나타낸 것인데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보시는 것과 같이 잘 맞지 </a:t>
                </a:r>
                <a:r>
                  <a:rPr lang="ko-KR" altLang="en-US" dirty="0" err="1"/>
                  <a:t>않는다는걸</a:t>
                </a:r>
                <a:r>
                  <a:rPr lang="ko-KR" altLang="en-US" dirty="0"/>
                  <a:t> 보실 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여기서 온도 경향도 같이 보이는데 회색의 줌인 영역으로 가보겠습니다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</p:txBody>
          </p:sp>
        </mc:Fallback>
      </mc:AlternateContent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5142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8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질량 반지름 관계를 온도와 함께 표시한 그림입니다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가로축은 질량에 해당되고 세로축은 반지름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색깔은 백색 왜성의 온도에 해당됩니다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빨간색일 수록 뜨거운 백색 왜성이고 파란색으로 갈수록 더 차가운 백색 왜성입니다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여기서 점선은 기존 질량 반지름 관계를 나타낸 것인데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보시는 것과 같이 잘 맞지 않는다는 걸 보실 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있다</a:t>
                </a:r>
                <a:r>
                  <a:rPr lang="en-US" altLang="ko-KR" dirty="0"/>
                  <a:t>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여기서 온도 경향도 같이 보이는데 회색의 줌인 영역으로 가보겠습니다</a:t>
                </a:r>
                <a:r>
                  <a:rPr lang="en-US" altLang="ko-KR" dirty="0"/>
                  <a:t>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22" name="Google Shape;122;p8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질량 반지름 관계를 온도와 함께 표시한 그림입니다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가로축은 질량에 해당되고 세로축은 반지름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색깔은 백색 왜성의 온도에 해당됩니다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빨간색일 수록 뜨거운 </a:t>
                </a:r>
                <a:r>
                  <a:rPr lang="ko-KR" altLang="en-US" dirty="0" err="1"/>
                  <a:t>백색왜성이고</a:t>
                </a:r>
                <a:r>
                  <a:rPr lang="ko-KR" altLang="en-US" dirty="0"/>
                  <a:t> 파란색으로 갈수록 더 차가운 </a:t>
                </a:r>
                <a:r>
                  <a:rPr lang="ko-KR" altLang="en-US" dirty="0" err="1"/>
                  <a:t>백색왜성입니다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i="0">
                    <a:latin typeface="Cambria Math" panose="02040503050406030204" pitchFamily="18" charset="0"/>
                  </a:rPr>
                  <a:t> </a:t>
                </a:r>
                <a:r>
                  <a:rPr lang="ko-KR" altLang="en-US" dirty="0"/>
                  <a:t>여기서 점선은 기존 질량 반지름 관계를 나타낸 것인데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보시는 것과 같이 잘 맞지 </a:t>
                </a:r>
                <a:r>
                  <a:rPr lang="ko-KR" altLang="en-US" dirty="0" err="1"/>
                  <a:t>않는다는걸</a:t>
                </a:r>
                <a:r>
                  <a:rPr lang="ko-KR" altLang="en-US" dirty="0"/>
                  <a:t> 보실 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여기서 온도 경향도 같이 보이는데 회색의 줌인 영역으로 가보겠습니다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</p:txBody>
          </p:sp>
        </mc:Fallback>
      </mc:AlternateContent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107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8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질량 반지름 관계를 온도와 함께 표시한 그림입니다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가로축은 질량에 해당되고 세로축은 반지름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색깔은 백색 왜성의 온도에 해당됩니다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빨간색일 수록 뜨거운 백색 왜성이고 파란색으로 갈수록 더 차가운 백색 왜성입니다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여기서 점선은 기존 질량 반지름 관계를 나타낸 것인데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보시는 것과 같이 잘 맞지 않는다는 걸 보실 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있다</a:t>
                </a:r>
                <a:r>
                  <a:rPr lang="en-US" altLang="ko-KR" dirty="0"/>
                  <a:t>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여기서 온도 경향도 같이 보이는데 회색의 줌인 영역으로 가보겠습니다</a:t>
                </a:r>
                <a:r>
                  <a:rPr lang="en-US" altLang="ko-KR" dirty="0"/>
                  <a:t>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22" name="Google Shape;122;p8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질량 반지름 관계를 온도와 함께 표시한 그림입니다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가로축은 질량에 해당되고 세로축은 반지름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색깔은 백색 왜성의 온도에 해당됩니다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빨간색일 수록 뜨거운 </a:t>
                </a:r>
                <a:r>
                  <a:rPr lang="ko-KR" altLang="en-US" dirty="0" err="1"/>
                  <a:t>백색왜성이고</a:t>
                </a:r>
                <a:r>
                  <a:rPr lang="ko-KR" altLang="en-US" dirty="0"/>
                  <a:t> 파란색으로 갈수록 더 차가운 </a:t>
                </a:r>
                <a:r>
                  <a:rPr lang="ko-KR" altLang="en-US" dirty="0" err="1"/>
                  <a:t>백색왜성입니다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i="0">
                    <a:latin typeface="Cambria Math" panose="02040503050406030204" pitchFamily="18" charset="0"/>
                  </a:rPr>
                  <a:t> </a:t>
                </a:r>
                <a:r>
                  <a:rPr lang="ko-KR" altLang="en-US" dirty="0"/>
                  <a:t>여기서 점선은 기존 질량 반지름 관계를 나타낸 것인데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보시는 것과 같이 잘 맞지 </a:t>
                </a:r>
                <a:r>
                  <a:rPr lang="ko-KR" altLang="en-US" dirty="0" err="1"/>
                  <a:t>않는다는걸</a:t>
                </a:r>
                <a:r>
                  <a:rPr lang="ko-KR" altLang="en-US" dirty="0"/>
                  <a:t> 보실 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여기서 온도 경향도 같이 보이는데 회색의 줌인 영역으로 가보겠습니다</a:t>
                </a:r>
                <a:r>
                  <a:rPr lang="en-US" altLang="ko-KR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/>
              </a:p>
            </p:txBody>
          </p:sp>
        </mc:Fallback>
      </mc:AlternateContent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311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앞선 슬라이드에서 보여드린 질량이 비슷한 </a:t>
            </a:r>
            <a:r>
              <a:rPr lang="ko-KR" altLang="en-US" dirty="0" err="1"/>
              <a:t>백색왜성들의</a:t>
            </a:r>
            <a:r>
              <a:rPr lang="ko-KR" altLang="en-US" dirty="0"/>
              <a:t> 데이터를 보여드리고 있는데요</a:t>
            </a:r>
            <a:r>
              <a:rPr lang="en-US" altLang="ko-KR" dirty="0"/>
              <a:t>. </a:t>
            </a:r>
            <a:r>
              <a:rPr lang="ko-KR" altLang="en-US" dirty="0"/>
              <a:t>질량이 비슷한데 도 불구하고 온도가 낮아짐에 따라 반지름이 감소하는 경향을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여기에서 힌트를 얻어서 백색왜성 질량 반지름관계에 온도의 의존성을 확인해보고자 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  <a:endParaRPr dirty="0"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목차는 이렇게 총 </a:t>
            </a:r>
            <a:r>
              <a:rPr lang="en-US" altLang="ko-KR" dirty="0"/>
              <a:t>4</a:t>
            </a:r>
            <a:r>
              <a:rPr lang="ko-KR" altLang="en-US" dirty="0"/>
              <a:t>단계로 진행 될 예정입니다</a:t>
            </a:r>
            <a:r>
              <a:rPr lang="en-US" altLang="ko-KR" dirty="0"/>
              <a:t>. (</a:t>
            </a:r>
            <a:r>
              <a:rPr lang="ko-KR" altLang="en-US" dirty="0"/>
              <a:t>폰트 통일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다음 내용으로 들어가기 앞서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저희 연구는 </a:t>
                </a:r>
                <a:r>
                  <a:rPr lang="en-US" altLang="ko-KR" dirty="0"/>
                  <a:t>model independent </a:t>
                </a:r>
                <a:r>
                  <a:rPr lang="ko-KR" altLang="en-US" dirty="0"/>
                  <a:t>방법을 사용하였고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이번 연구에서 사용된 온도함수에 대해서 간단하게 설명 드리겠습니다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온도함수는 각 백색 왜성의 온도와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가지의 </a:t>
                </a:r>
                <a:r>
                  <a:rPr lang="en-US" altLang="ko-KR" dirty="0"/>
                  <a:t>free parameter</a:t>
                </a:r>
                <a:r>
                  <a:rPr lang="ko-KR" altLang="en-US" dirty="0"/>
                  <a:t>가 사용됩니다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첫번째 </a:t>
                </a:r>
                <a:r>
                  <a:rPr lang="en-US" altLang="ko-KR" dirty="0"/>
                  <a:t>free parameter </a:t>
                </a:r>
                <a:r>
                  <a:rPr lang="ko-KR" altLang="en-US" dirty="0"/>
                  <a:t>인</a:t>
                </a:r>
                <a:r>
                  <a:rPr lang="en-US" altLang="ko-KR" dirty="0"/>
                  <a:t>, T0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Scale factor</a:t>
                </a:r>
                <a:r>
                  <a:rPr lang="ko-KR" altLang="en-US" dirty="0"/>
                  <a:t>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백색 왜성의 온도를 무 차원 상수 값으로 바꾸는 역할을 하게 됩니다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/>
                  <a:t>다음으로 </a:t>
                </a:r>
                <a:r>
                  <a:rPr lang="en-US" altLang="ko-KR" dirty="0"/>
                  <a:t>beta</a:t>
                </a:r>
                <a:r>
                  <a:rPr lang="ko-KR" altLang="en-US" dirty="0"/>
                  <a:t>는 온도함수에서 </a:t>
                </a:r>
                <a:r>
                  <a:rPr lang="en-US" altLang="ko-KR" dirty="0"/>
                  <a:t>power-law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index </a:t>
                </a:r>
                <a:r>
                  <a:rPr lang="ko-KR" altLang="en-US" dirty="0"/>
                  <a:t>로 사용될 예정입니다</a:t>
                </a:r>
                <a:r>
                  <a:rPr lang="en-US" altLang="ko-KR" dirty="0"/>
                  <a:t>.  </a:t>
                </a:r>
              </a:p>
              <a:p>
                <a:r>
                  <a:rPr lang="ko-KR" altLang="en-US" dirty="0"/>
                  <a:t>그리고 </a:t>
                </a:r>
                <a:r>
                  <a:rPr lang="en-US" altLang="ko-KR" dirty="0"/>
                  <a:t>best fit 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data </a:t>
                </a:r>
                <a:r>
                  <a:rPr lang="ko-KR" altLang="en-US" dirty="0"/>
                  <a:t>의 차이 확인을 위해 </a:t>
                </a:r>
                <a:r>
                  <a:rPr lang="en-US" altLang="ko-KR" dirty="0"/>
                  <a:t>STD</a:t>
                </a:r>
                <a:r>
                  <a:rPr lang="ko-KR" altLang="en-US" dirty="0"/>
                  <a:t>를 사용 했습니다</a:t>
                </a:r>
                <a:r>
                  <a:rPr lang="en-US" altLang="ko-KR" dirty="0"/>
                  <a:t>. least</a:t>
                </a:r>
                <a:r>
                  <a:rPr lang="en-US" altLang="ko-KR" baseline="0" dirty="0"/>
                  <a:t> square residual </a:t>
                </a:r>
                <a:r>
                  <a:rPr lang="ko-KR" altLang="en-US" baseline="0" dirty="0"/>
                  <a:t>에 </a:t>
                </a:r>
                <a:r>
                  <a:rPr lang="en-US" altLang="ko-KR" baseline="0" dirty="0"/>
                  <a:t>STD</a:t>
                </a:r>
                <a:r>
                  <a:rPr lang="ko-KR" altLang="en-US" baseline="0" dirty="0"/>
                  <a:t>를 사용하면</a:t>
                </a:r>
                <a:r>
                  <a:rPr lang="en-US" altLang="ko-KR" baseline="0" dirty="0"/>
                  <a:t>, </a:t>
                </a:r>
                <a:r>
                  <a:rPr lang="en-US" altLang="ko-KR" dirty="0"/>
                  <a:t>log plane</a:t>
                </a:r>
                <a:r>
                  <a:rPr lang="ko-KR" altLang="en-US" dirty="0"/>
                  <a:t>에서 상수항을 무시할 수 있게 되며 </a:t>
                </a:r>
                <a:r>
                  <a:rPr lang="en-US" altLang="ko-KR" dirty="0"/>
                  <a:t>STD</a:t>
                </a:r>
                <a:r>
                  <a:rPr lang="ko-KR" altLang="en-US" dirty="0"/>
                  <a:t>가 낮게 나올수록 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정확한 결과를 얻게 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이번 연구에서는 총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가지의 온도 함수를 테스트 했는데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내용은 </a:t>
                </a:r>
                <a:r>
                  <a:rPr lang="ko-KR" altLang="en-US" dirty="0" err="1"/>
                  <a:t>뒷</a:t>
                </a:r>
                <a:r>
                  <a:rPr lang="ko-KR" altLang="en-US" dirty="0"/>
                  <a:t> 발표 내용에서 더 자세하게 설명하겠습니다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다음 내용으로 들어가기 앞서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저희 연구는 </a:t>
                </a:r>
                <a:r>
                  <a:rPr lang="en-US" altLang="ko-KR" dirty="0"/>
                  <a:t>model independent </a:t>
                </a:r>
                <a:r>
                  <a:rPr lang="ko-KR" altLang="en-US" dirty="0"/>
                  <a:t>방법을 사용하였고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여기에 사용된 온도함수에 대해서 간단하게 설명 드리겠습니다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온도함수는 각 백색 왜성의 온도와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가지의 </a:t>
                </a:r>
                <a:r>
                  <a:rPr lang="en-US" altLang="ko-KR" dirty="0"/>
                  <a:t>free parameter</a:t>
                </a:r>
                <a:r>
                  <a:rPr lang="ko-KR" altLang="en-US" dirty="0"/>
                  <a:t>가 사용됩니다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첫번째 </a:t>
                </a:r>
                <a:r>
                  <a:rPr lang="en-US" altLang="ko-KR" dirty="0"/>
                  <a:t>free parameter </a:t>
                </a:r>
                <a:r>
                  <a:rPr lang="ko-KR" altLang="en-US" dirty="0"/>
                  <a:t>인</a:t>
                </a:r>
                <a:r>
                  <a:rPr lang="en-US" altLang="ko-KR" dirty="0"/>
                  <a:t>, T0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Scale factor</a:t>
                </a:r>
                <a:r>
                  <a:rPr lang="ko-KR" altLang="en-US" dirty="0"/>
                  <a:t>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백색 왜성의 온도를 </a:t>
                </a:r>
                <a:r>
                  <a:rPr lang="ko-KR" altLang="en-US" dirty="0" err="1"/>
                  <a:t>무차원</a:t>
                </a:r>
                <a:r>
                  <a:rPr lang="ko-KR" altLang="en-US" dirty="0"/>
                  <a:t> 상수 값으로 바꾸는 역할을 하게 됩니다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/>
                  <a:t>다음으로 </a:t>
                </a:r>
                <a:r>
                  <a:rPr lang="en-US" altLang="ko-KR" dirty="0"/>
                  <a:t>beta</a:t>
                </a:r>
                <a:r>
                  <a:rPr lang="ko-KR" altLang="en-US" dirty="0"/>
                  <a:t>는 온도함수에서 </a:t>
                </a:r>
                <a:r>
                  <a:rPr lang="en-US" altLang="ko-KR" dirty="0"/>
                  <a:t>power-law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index </a:t>
                </a:r>
                <a:r>
                  <a:rPr lang="ko-KR" altLang="en-US" dirty="0"/>
                  <a:t>로 사용될 예정입니다</a:t>
                </a:r>
                <a:r>
                  <a:rPr lang="en-US" altLang="ko-KR" dirty="0"/>
                  <a:t>. </a:t>
                </a:r>
              </a:p>
              <a:p>
                <a:r>
                  <a:rPr lang="en-US" altLang="ko-KR" dirty="0"/>
                  <a:t> </a:t>
                </a:r>
              </a:p>
              <a:p>
                <a:r>
                  <a:rPr lang="ko-KR" altLang="en-US" dirty="0"/>
                  <a:t>그리고 </a:t>
                </a:r>
                <a:r>
                  <a:rPr lang="en-US" altLang="ko-KR" dirty="0"/>
                  <a:t>best fit 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data </a:t>
                </a:r>
                <a:r>
                  <a:rPr lang="ko-KR" altLang="en-US" dirty="0"/>
                  <a:t>의 차이 확인을 위해 </a:t>
                </a:r>
                <a:r>
                  <a:rPr lang="en-US" altLang="ko-KR" dirty="0"/>
                  <a:t>STD</a:t>
                </a:r>
                <a:r>
                  <a:rPr lang="ko-KR" altLang="en-US" dirty="0"/>
                  <a:t>를 사용 했습니다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여기서 사용한 </a:t>
                </a:r>
                <a:r>
                  <a:rPr lang="en-US" altLang="ko-KR" dirty="0"/>
                  <a:t>STD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𝜒^2</a:t>
                </a:r>
                <a:r>
                  <a:rPr lang="ko-KR" altLang="en-US" b="0" i="0">
                    <a:latin typeface="Cambria Math" panose="02040503050406030204" pitchFamily="18" charset="0"/>
                  </a:rPr>
                  <a:t> 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같은 기능을 하게 됩니다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이번 연구에서는 총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가지의 온도 함수를 테스트 했는데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내용은 </a:t>
                </a:r>
                <a:r>
                  <a:rPr lang="ko-KR" altLang="en-US" dirty="0" err="1"/>
                  <a:t>뒷</a:t>
                </a:r>
                <a:r>
                  <a:rPr lang="ko-KR" altLang="en-US" dirty="0"/>
                  <a:t> 발표 내용에서 더 자세하게 설명하겠습니다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91555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이를 분석하기 위해 저희가 사용한 방식에 대해 소개하겠습니다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백색 왜성 반지름을 저희가 정의한 온도함수로 나누어서</a:t>
            </a:r>
            <a:r>
              <a:rPr lang="en-US" altLang="ko-KR" dirty="0"/>
              <a:t> </a:t>
            </a:r>
            <a:r>
              <a:rPr lang="ko-KR" altLang="en-US" dirty="0"/>
              <a:t>질량에만 의존하는 </a:t>
            </a:r>
            <a:r>
              <a:rPr lang="en-US" altLang="ko-KR" dirty="0"/>
              <a:t>R’</a:t>
            </a:r>
            <a:r>
              <a:rPr lang="ko-KR" altLang="en-US" dirty="0"/>
              <a:t>을 사용하게</a:t>
            </a:r>
            <a:r>
              <a:rPr lang="en-US" altLang="ko-KR" dirty="0"/>
              <a:t> </a:t>
            </a:r>
            <a:r>
              <a:rPr lang="ko-KR" altLang="en-US" dirty="0"/>
              <a:t>되는데 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R – normalization 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로그 </a:t>
            </a:r>
            <a:r>
              <a:rPr lang="ko-KR" altLang="en-US" dirty="0" err="1"/>
              <a:t>로그</a:t>
            </a:r>
            <a:r>
              <a:rPr lang="ko-KR" altLang="en-US" dirty="0"/>
              <a:t> 평면에서 적합도 테스트가 진행되고</a:t>
            </a:r>
            <a:r>
              <a:rPr lang="en-US" altLang="ko-KR" dirty="0"/>
              <a:t>, ODR(Orthogonal Distance Regression)</a:t>
            </a:r>
            <a:r>
              <a:rPr lang="ko-KR" altLang="en-US" dirty="0"/>
              <a:t> 을 사용하여 </a:t>
            </a:r>
            <a:r>
              <a:rPr lang="en-US" altLang="ko-KR" dirty="0"/>
              <a:t>optimal</a:t>
            </a:r>
            <a:r>
              <a:rPr lang="ko-KR" altLang="en-US" dirty="0"/>
              <a:t>한 </a:t>
            </a:r>
            <a:r>
              <a:rPr lang="en-US" altLang="ko-KR" dirty="0"/>
              <a:t>alpha 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 를 찾아 낼 수 있게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2727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앞선 방법을 통해  총 </a:t>
            </a:r>
            <a:r>
              <a:rPr lang="en-US" altLang="ko-KR" dirty="0"/>
              <a:t>3 </a:t>
            </a:r>
            <a:r>
              <a:rPr lang="ko-KR" altLang="en-US" dirty="0"/>
              <a:t>개의 관계식을 테스트 해보았고</a:t>
            </a:r>
            <a:r>
              <a:rPr lang="en-US" altLang="ko-KR" dirty="0"/>
              <a:t>,  </a:t>
            </a:r>
            <a:r>
              <a:rPr lang="ko-KR" altLang="en-US" dirty="0"/>
              <a:t>마지막 몬테카를로 방법을 사용해  파라미터 오차분석 까지 진행했습니다</a:t>
            </a:r>
            <a:r>
              <a:rPr lang="en-US" altLang="ko-KR" dirty="0"/>
              <a:t>.</a:t>
            </a:r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저희가 고려한 </a:t>
            </a:r>
            <a:r>
              <a:rPr lang="en-US" altLang="ko-KR" dirty="0"/>
              <a:t>Relation-1</a:t>
            </a:r>
            <a:r>
              <a:rPr lang="ko-KR" altLang="en-US" dirty="0"/>
              <a:t>의 온도 함수는 이렇게 정의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이제 </a:t>
            </a:r>
            <a:r>
              <a:rPr lang="en-US" altLang="ko-KR" dirty="0"/>
              <a:t>T0 </a:t>
            </a:r>
            <a:r>
              <a:rPr lang="ko-KR" altLang="en-US" dirty="0"/>
              <a:t>를 변화시켜 </a:t>
            </a:r>
            <a:r>
              <a:rPr lang="en-US" altLang="ko-KR" dirty="0"/>
              <a:t>STD</a:t>
            </a:r>
            <a:r>
              <a:rPr lang="ko-KR" altLang="en-US" dirty="0"/>
              <a:t>의 변화를 확인해본 결과</a:t>
            </a:r>
            <a:r>
              <a:rPr lang="en-US" altLang="ko-KR" dirty="0"/>
              <a:t>, Relation</a:t>
            </a:r>
            <a:r>
              <a:rPr lang="ko-KR" altLang="en-US" dirty="0"/>
              <a:t> </a:t>
            </a:r>
            <a:r>
              <a:rPr lang="en-US" altLang="ko-KR" dirty="0"/>
              <a:t>-1</a:t>
            </a:r>
            <a:r>
              <a:rPr lang="ko-KR" altLang="en-US" dirty="0"/>
              <a:t> 의 경우에는 </a:t>
            </a:r>
            <a:r>
              <a:rPr lang="en-US" altLang="ko-KR" dirty="0"/>
              <a:t>T0</a:t>
            </a:r>
            <a:r>
              <a:rPr lang="ko-KR" altLang="en-US" dirty="0"/>
              <a:t>의 변화에도 </a:t>
            </a:r>
            <a:r>
              <a:rPr lang="en-US" altLang="ko-KR" dirty="0"/>
              <a:t>STD</a:t>
            </a:r>
            <a:r>
              <a:rPr lang="ko-KR" altLang="en-US" dirty="0"/>
              <a:t>의 변화가 없게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영상이 안 나온 경우</a:t>
            </a:r>
            <a:r>
              <a:rPr lang="en-US" altLang="ko-KR" dirty="0"/>
              <a:t>: </a:t>
            </a:r>
            <a:r>
              <a:rPr lang="ko-KR" altLang="en-US" dirty="0"/>
              <a:t>영상이 </a:t>
            </a:r>
            <a:r>
              <a:rPr lang="ko-KR" altLang="en-US" dirty="0" err="1"/>
              <a:t>안나오지만</a:t>
            </a:r>
            <a:r>
              <a:rPr lang="ko-KR" altLang="en-US" dirty="0"/>
              <a:t> </a:t>
            </a:r>
            <a:r>
              <a:rPr lang="en-US" altLang="ko-KR" dirty="0"/>
              <a:t>T0</a:t>
            </a:r>
            <a:r>
              <a:rPr lang="ko-KR" altLang="en-US" dirty="0"/>
              <a:t>가 바뀌어도 </a:t>
            </a:r>
            <a:r>
              <a:rPr lang="en-US" altLang="ko-KR" dirty="0"/>
              <a:t>minimum STD</a:t>
            </a:r>
            <a:r>
              <a:rPr lang="ko-KR" altLang="en-US" dirty="0"/>
              <a:t>의 변화가 없게 됩니다</a:t>
            </a:r>
            <a:r>
              <a:rPr lang="en-US" altLang="ko-KR" dirty="0"/>
              <a:t>. ) </a:t>
            </a:r>
          </a:p>
          <a:p>
            <a:r>
              <a:rPr lang="ko-KR" altLang="en-US" dirty="0"/>
              <a:t>이 관계식 에서는 로그함수에서 </a:t>
            </a:r>
            <a:r>
              <a:rPr lang="en-US" altLang="ko-KR" dirty="0"/>
              <a:t>T0</a:t>
            </a:r>
            <a:r>
              <a:rPr lang="ko-KR" altLang="en-US" dirty="0"/>
              <a:t>의 항이 상수항으로 빠지기 때문에</a:t>
            </a:r>
            <a:r>
              <a:rPr lang="en-US" altLang="ko-KR" dirty="0"/>
              <a:t>, T0</a:t>
            </a:r>
            <a:r>
              <a:rPr lang="ko-KR" altLang="en-US" dirty="0"/>
              <a:t>의 변화에 차이가 없게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502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저희가 고려한 </a:t>
            </a:r>
            <a:r>
              <a:rPr lang="en-US" altLang="ko-KR" dirty="0"/>
              <a:t>Relation-1</a:t>
            </a:r>
            <a:r>
              <a:rPr lang="ko-KR" altLang="en-US" dirty="0"/>
              <a:t>의 온도 함수는 이렇게 정의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이제 </a:t>
            </a:r>
            <a:r>
              <a:rPr lang="en-US" altLang="ko-KR" dirty="0"/>
              <a:t>T0 </a:t>
            </a:r>
            <a:r>
              <a:rPr lang="ko-KR" altLang="en-US" dirty="0"/>
              <a:t>를 변화시켜 </a:t>
            </a:r>
            <a:r>
              <a:rPr lang="en-US" altLang="ko-KR" dirty="0"/>
              <a:t>STD</a:t>
            </a:r>
            <a:r>
              <a:rPr lang="ko-KR" altLang="en-US" dirty="0"/>
              <a:t>의 변화를 확인해본 결과</a:t>
            </a:r>
            <a:r>
              <a:rPr lang="en-US" altLang="ko-KR" dirty="0"/>
              <a:t>, Relation</a:t>
            </a:r>
            <a:r>
              <a:rPr lang="ko-KR" altLang="en-US" dirty="0"/>
              <a:t> </a:t>
            </a:r>
            <a:r>
              <a:rPr lang="en-US" altLang="ko-KR" dirty="0"/>
              <a:t>-1</a:t>
            </a:r>
            <a:r>
              <a:rPr lang="ko-KR" altLang="en-US" dirty="0"/>
              <a:t> 의 경우에는 </a:t>
            </a:r>
            <a:r>
              <a:rPr lang="en-US" altLang="ko-KR" dirty="0"/>
              <a:t>T0</a:t>
            </a:r>
            <a:r>
              <a:rPr lang="ko-KR" altLang="en-US" dirty="0"/>
              <a:t>의 변화에도 </a:t>
            </a:r>
            <a:r>
              <a:rPr lang="en-US" altLang="ko-KR" dirty="0"/>
              <a:t>STD</a:t>
            </a:r>
            <a:r>
              <a:rPr lang="ko-KR" altLang="en-US" dirty="0"/>
              <a:t>의 변화가 없게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영상이 안 나온 경우</a:t>
            </a:r>
            <a:r>
              <a:rPr lang="en-US" altLang="ko-KR" dirty="0"/>
              <a:t>: </a:t>
            </a:r>
            <a:r>
              <a:rPr lang="ko-KR" altLang="en-US" dirty="0"/>
              <a:t>영상이 </a:t>
            </a:r>
            <a:r>
              <a:rPr lang="ko-KR" altLang="en-US" dirty="0" err="1"/>
              <a:t>안나오지만</a:t>
            </a:r>
            <a:r>
              <a:rPr lang="ko-KR" altLang="en-US" dirty="0"/>
              <a:t> </a:t>
            </a:r>
            <a:r>
              <a:rPr lang="en-US" altLang="ko-KR" dirty="0"/>
              <a:t>T0</a:t>
            </a:r>
            <a:r>
              <a:rPr lang="ko-KR" altLang="en-US" dirty="0"/>
              <a:t>가 바뀌어도 </a:t>
            </a:r>
            <a:r>
              <a:rPr lang="en-US" altLang="ko-KR" dirty="0"/>
              <a:t>minimum STD</a:t>
            </a:r>
            <a:r>
              <a:rPr lang="ko-KR" altLang="en-US" dirty="0"/>
              <a:t>의 변화가 없게 됩니다</a:t>
            </a:r>
            <a:r>
              <a:rPr lang="en-US" altLang="ko-KR" dirty="0"/>
              <a:t>. ) </a:t>
            </a:r>
          </a:p>
          <a:p>
            <a:r>
              <a:rPr lang="ko-KR" altLang="en-US" dirty="0"/>
              <a:t>이 관계식 에서는 로그함수에서 </a:t>
            </a:r>
            <a:r>
              <a:rPr lang="en-US" altLang="ko-KR" dirty="0"/>
              <a:t>T0</a:t>
            </a:r>
            <a:r>
              <a:rPr lang="ko-KR" altLang="en-US" dirty="0"/>
              <a:t>의 항이 상수항으로 빠지기 때문에</a:t>
            </a:r>
            <a:r>
              <a:rPr lang="en-US" altLang="ko-KR" dirty="0"/>
              <a:t>, T0</a:t>
            </a:r>
            <a:r>
              <a:rPr lang="ko-KR" altLang="en-US" dirty="0"/>
              <a:t>의 변화에 차이가 없게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1371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두번째로 저희가 설정한 </a:t>
            </a:r>
            <a:r>
              <a:rPr lang="en-US" altLang="ko-KR" dirty="0"/>
              <a:t>Relation-2 </a:t>
            </a:r>
            <a:r>
              <a:rPr lang="ko-KR" altLang="en-US" dirty="0"/>
              <a:t>온도 함수는 이렇게 정의 했습니다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Relation-2</a:t>
            </a:r>
            <a:r>
              <a:rPr lang="ko-KR" altLang="en-US" dirty="0"/>
              <a:t>는 </a:t>
            </a:r>
            <a:r>
              <a:rPr lang="en-US" altLang="ko-KR" dirty="0"/>
              <a:t>Relation-1 </a:t>
            </a:r>
            <a:r>
              <a:rPr lang="ko-KR" altLang="en-US" dirty="0"/>
              <a:t>과 다른 양상을 보입니다</a:t>
            </a:r>
            <a:r>
              <a:rPr lang="en-US" altLang="ko-KR" dirty="0"/>
              <a:t>. T0</a:t>
            </a:r>
            <a:r>
              <a:rPr lang="ko-KR" altLang="en-US" dirty="0"/>
              <a:t>의 값을 바꿔 줌에 따라 </a:t>
            </a:r>
            <a:r>
              <a:rPr lang="en-US" altLang="ko-KR" dirty="0"/>
              <a:t>Minimum</a:t>
            </a:r>
            <a:r>
              <a:rPr lang="ko-KR" altLang="en-US" dirty="0"/>
              <a:t> </a:t>
            </a:r>
            <a:r>
              <a:rPr lang="en-US" altLang="ko-KR" dirty="0"/>
              <a:t>STD</a:t>
            </a:r>
            <a:r>
              <a:rPr lang="ko-KR" altLang="en-US" dirty="0"/>
              <a:t>의 변화도 생깁니다</a:t>
            </a:r>
            <a:r>
              <a:rPr lang="en-US" altLang="ko-KR" dirty="0"/>
              <a:t>.</a:t>
            </a:r>
            <a:r>
              <a:rPr lang="ko-KR" altLang="en-US" dirty="0"/>
              <a:t> 이때</a:t>
            </a:r>
            <a:r>
              <a:rPr lang="en-US" altLang="ko-KR" dirty="0"/>
              <a:t>, </a:t>
            </a:r>
            <a:r>
              <a:rPr lang="ko-KR" altLang="en-US" dirty="0"/>
              <a:t>빨간색 점은 </a:t>
            </a:r>
            <a:r>
              <a:rPr lang="en-US" altLang="ko-KR" dirty="0"/>
              <a:t>total minimum STD </a:t>
            </a:r>
            <a:r>
              <a:rPr lang="ko-KR" altLang="en-US" dirty="0"/>
              <a:t>입니다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영상이 안 나온 경우</a:t>
            </a:r>
            <a:r>
              <a:rPr lang="en-US" altLang="ko-KR" dirty="0"/>
              <a:t>: </a:t>
            </a:r>
            <a:r>
              <a:rPr lang="ko-KR" altLang="en-US" dirty="0"/>
              <a:t>영상이 </a:t>
            </a:r>
            <a:r>
              <a:rPr lang="ko-KR" altLang="en-US" dirty="0" err="1"/>
              <a:t>안나오지만</a:t>
            </a:r>
            <a:r>
              <a:rPr lang="ko-KR" altLang="en-US" dirty="0"/>
              <a:t> 아래의 그림을 보시면 </a:t>
            </a:r>
            <a:r>
              <a:rPr lang="en-US" altLang="ko-KR" dirty="0"/>
              <a:t>T0</a:t>
            </a:r>
            <a:r>
              <a:rPr lang="ko-KR" altLang="en-US" dirty="0"/>
              <a:t>가 바뀌면서 파란색 점을 따라 이동하게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빨간색 점은 </a:t>
            </a:r>
            <a:r>
              <a:rPr lang="en-US" altLang="ko-KR" dirty="0"/>
              <a:t>total minimum STD </a:t>
            </a:r>
            <a:r>
              <a:rPr lang="ko-KR" altLang="en-US" dirty="0"/>
              <a:t>입니다</a:t>
            </a:r>
            <a:r>
              <a:rPr lang="en-US" altLang="ko-KR" dirty="0"/>
              <a:t>. )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 온도함수의 정의에 따라 온도가 </a:t>
            </a:r>
            <a:r>
              <a:rPr lang="en-US" altLang="ko-KR" dirty="0"/>
              <a:t>0K </a:t>
            </a:r>
            <a:r>
              <a:rPr lang="ko-KR" altLang="en-US" dirty="0"/>
              <a:t>가 되도</a:t>
            </a:r>
            <a:r>
              <a:rPr lang="en-US" altLang="ko-KR" dirty="0"/>
              <a:t> </a:t>
            </a:r>
            <a:r>
              <a:rPr lang="ko-KR" altLang="en-US" dirty="0"/>
              <a:t>기존 질량 반지름 관계와 같은 가정으로 넘어갈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1333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 설정한 </a:t>
            </a:r>
            <a:r>
              <a:rPr lang="en-US" altLang="ko-KR" dirty="0"/>
              <a:t>Relation-3</a:t>
            </a:r>
            <a:r>
              <a:rPr lang="ko-KR" altLang="en-US" dirty="0"/>
              <a:t>의 경우도 </a:t>
            </a:r>
            <a:r>
              <a:rPr lang="en-US" altLang="ko-KR" dirty="0"/>
              <a:t>relation -2</a:t>
            </a:r>
            <a:r>
              <a:rPr lang="ko-KR" altLang="en-US" dirty="0"/>
              <a:t>와 비슷한 양상을 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영상이 안 나온 경우</a:t>
            </a:r>
            <a:r>
              <a:rPr lang="en-US" altLang="ko-KR" dirty="0"/>
              <a:t>: </a:t>
            </a:r>
            <a:r>
              <a:rPr lang="ko-KR" altLang="en-US" dirty="0"/>
              <a:t>아래 사진을 보시면 </a:t>
            </a:r>
            <a:r>
              <a:rPr lang="en-US" altLang="ko-KR" dirty="0"/>
              <a:t>, Relation2 </a:t>
            </a:r>
            <a:r>
              <a:rPr lang="ko-KR" altLang="en-US" dirty="0"/>
              <a:t>와 마찬가지로 </a:t>
            </a:r>
            <a:r>
              <a:rPr lang="en-US" altLang="ko-KR" dirty="0"/>
              <a:t>T0</a:t>
            </a:r>
            <a:r>
              <a:rPr lang="ko-KR" altLang="en-US" dirty="0"/>
              <a:t>가 바뀌면서 파란색 점을 따라 이동하게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빨간색 점은 </a:t>
            </a:r>
            <a:r>
              <a:rPr lang="en-US" altLang="ko-KR" dirty="0"/>
              <a:t>total minimum STD </a:t>
            </a:r>
            <a:r>
              <a:rPr lang="ko-KR" altLang="en-US" dirty="0"/>
              <a:t>입니다</a:t>
            </a:r>
            <a:r>
              <a:rPr lang="en-US" altLang="ko-KR" dirty="0"/>
              <a:t>. 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lang="en-US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4925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보여드린 </a:t>
            </a:r>
            <a:r>
              <a:rPr lang="en-US" altLang="ko-KR" dirty="0"/>
              <a:t>3</a:t>
            </a:r>
            <a:r>
              <a:rPr lang="ko-KR" altLang="en-US" dirty="0"/>
              <a:t>가지 관계식으로 얻어진 결과값은 다음과 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온도를 포함한 관계식 모두  이론적인 결과</a:t>
            </a: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, </a:t>
            </a:r>
            <a:r>
              <a:rPr lang="ko-KR" altLang="en-US" dirty="0"/>
              <a:t>질량 반지름으로만 구한 </a:t>
            </a:r>
            <a:r>
              <a:rPr lang="en-US" altLang="ko-KR" dirty="0"/>
              <a:t>best fit</a:t>
            </a:r>
            <a:r>
              <a:rPr lang="ko-KR" altLang="en-US" dirty="0"/>
              <a:t> 계산 결과보다 </a:t>
            </a: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</a:t>
            </a:r>
            <a:r>
              <a:rPr lang="ko-KR" altLang="en-US" dirty="0"/>
              <a:t> 더 좋은 결과를 얻을 수 있었습니다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이제 다음으로 몬테카를로 방법을 이용해서 관계식 </a:t>
            </a:r>
            <a:r>
              <a:rPr lang="en-US" altLang="ko-KR" dirty="0"/>
              <a:t>2 </a:t>
            </a:r>
            <a:r>
              <a:rPr lang="ko-KR" altLang="en-US" dirty="0"/>
              <a:t>번과 </a:t>
            </a:r>
            <a:r>
              <a:rPr lang="en-US" altLang="ko-KR" dirty="0"/>
              <a:t>3</a:t>
            </a:r>
            <a:r>
              <a:rPr lang="ko-KR" altLang="en-US" dirty="0"/>
              <a:t>번을 더 집중적으로 분석해 보았습니다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89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앞선 내용들을 토대로 결론을 말씀 드리자면</a:t>
            </a:r>
            <a:r>
              <a:rPr lang="en-US" altLang="ko-KR" dirty="0"/>
              <a:t>,</a:t>
            </a:r>
            <a:endParaRPr dirty="0"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654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몬테</a:t>
            </a:r>
            <a:r>
              <a:rPr lang="ko-KR" altLang="en-US" dirty="0"/>
              <a:t> 카를로 방법을 사용해서</a:t>
            </a:r>
            <a:r>
              <a:rPr lang="en-US" altLang="ko-KR" dirty="0"/>
              <a:t>, </a:t>
            </a:r>
            <a:r>
              <a:rPr lang="ko-KR" altLang="en-US" dirty="0"/>
              <a:t>파라미터들의 오차율 및 평균값을 구하고</a:t>
            </a:r>
            <a:r>
              <a:rPr lang="en-US" altLang="ko-KR" dirty="0"/>
              <a:t>, </a:t>
            </a:r>
            <a:r>
              <a:rPr lang="ko-KR" altLang="en-US" dirty="0"/>
              <a:t>결과가 비슷했던 </a:t>
            </a:r>
            <a:r>
              <a:rPr lang="en-US" altLang="ko-KR" dirty="0"/>
              <a:t>Relation 2 </a:t>
            </a:r>
            <a:r>
              <a:rPr lang="ko-KR" altLang="en-US" dirty="0"/>
              <a:t>와 </a:t>
            </a:r>
            <a:r>
              <a:rPr lang="en-US" altLang="ko-KR" dirty="0"/>
              <a:t>3 </a:t>
            </a:r>
            <a:r>
              <a:rPr lang="ko-KR" altLang="en-US" dirty="0"/>
              <a:t>을 집중적으로 분석했습니다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두 방법 중 </a:t>
            </a:r>
            <a:r>
              <a:rPr lang="en-US" altLang="ko-KR" dirty="0"/>
              <a:t>standard deviation</a:t>
            </a:r>
            <a:r>
              <a:rPr lang="ko-KR" altLang="en-US" dirty="0"/>
              <a:t>이 더 큰 관계식을 </a:t>
            </a:r>
            <a:r>
              <a:rPr lang="ko-KR" altLang="en-US" dirty="0" err="1"/>
              <a:t>카운팅</a:t>
            </a:r>
            <a:r>
              <a:rPr lang="ko-KR" altLang="en-US" dirty="0"/>
              <a:t> 한 결과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관계 </a:t>
            </a:r>
            <a:r>
              <a:rPr lang="en-US" altLang="ko-KR" dirty="0"/>
              <a:t>2</a:t>
            </a:r>
            <a:r>
              <a:rPr lang="ko-KR" altLang="en-US" dirty="0"/>
              <a:t>에 비해서 </a:t>
            </a:r>
            <a:r>
              <a:rPr lang="en-US" altLang="ko-KR" dirty="0"/>
              <a:t>relation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 상대적으로 오차가 큰 것을 확인 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lang="en-US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9537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백색왜성의</a:t>
            </a:r>
            <a:r>
              <a:rPr lang="ko-KR" altLang="en-US" dirty="0"/>
              <a:t> 대표적인 특징들로 </a:t>
            </a:r>
            <a:r>
              <a:rPr lang="en-US" altLang="ko-KR" dirty="0"/>
              <a:t>3</a:t>
            </a:r>
            <a:r>
              <a:rPr lang="ko-KR" altLang="en-US" dirty="0"/>
              <a:t>가지를</a:t>
            </a:r>
            <a:r>
              <a:rPr lang="en-US" altLang="ko-KR" dirty="0"/>
              <a:t> </a:t>
            </a:r>
            <a:r>
              <a:rPr lang="ko-KR" altLang="en-US" dirty="0"/>
              <a:t>말씀드리면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첫번째로</a:t>
            </a:r>
            <a:r>
              <a:rPr lang="en-US" altLang="ko-KR" dirty="0"/>
              <a:t> </a:t>
            </a:r>
            <a:r>
              <a:rPr lang="ko-KR" altLang="en-US" dirty="0" err="1"/>
              <a:t>전자축퇴압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두번째로 태양질량 항성의 마지막 진화단계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마지막으론 질량 반지름 관계 </a:t>
            </a:r>
            <a:r>
              <a:rPr lang="ko-KR" altLang="en-US" dirty="0" err="1"/>
              <a:t>를</a:t>
            </a:r>
            <a:r>
              <a:rPr lang="ko-KR" altLang="en-US" dirty="0"/>
              <a:t> 뽑을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이번 발표에서 저는 마지막 </a:t>
            </a:r>
            <a:r>
              <a:rPr lang="en-US" altLang="ko-KR" dirty="0"/>
              <a:t>3</a:t>
            </a:r>
            <a:r>
              <a:rPr lang="ko-KR" altLang="en-US" dirty="0"/>
              <a:t>번에 해당되는</a:t>
            </a:r>
            <a:r>
              <a:rPr lang="en-US" altLang="ko-KR" dirty="0"/>
              <a:t> Radius and mass relation</a:t>
            </a:r>
            <a:r>
              <a:rPr lang="ko-KR" altLang="en-US" dirty="0"/>
              <a:t> 에 대해서 얘기를 해보겠습니다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C6ED-3690-4AEA-BD31-5EA2A82F617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518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몬테</a:t>
            </a:r>
            <a:r>
              <a:rPr lang="ko-KR" altLang="en-US" dirty="0"/>
              <a:t> 카를로 방법을 사용해서</a:t>
            </a:r>
            <a:r>
              <a:rPr lang="en-US" altLang="ko-KR" dirty="0"/>
              <a:t>, </a:t>
            </a:r>
            <a:r>
              <a:rPr lang="ko-KR" altLang="en-US" dirty="0"/>
              <a:t>파라미터들의 오차율 및 평균값을 구하고</a:t>
            </a:r>
            <a:r>
              <a:rPr lang="en-US" altLang="ko-KR" dirty="0"/>
              <a:t>, </a:t>
            </a:r>
            <a:r>
              <a:rPr lang="ko-KR" altLang="en-US" dirty="0"/>
              <a:t>결과가 비슷했던 </a:t>
            </a:r>
            <a:r>
              <a:rPr lang="en-US" altLang="ko-KR" dirty="0"/>
              <a:t>Relation 2 </a:t>
            </a:r>
            <a:r>
              <a:rPr lang="ko-KR" altLang="en-US" dirty="0"/>
              <a:t>와 </a:t>
            </a:r>
            <a:r>
              <a:rPr lang="en-US" altLang="ko-KR" dirty="0"/>
              <a:t>3 </a:t>
            </a:r>
            <a:r>
              <a:rPr lang="ko-KR" altLang="en-US" dirty="0"/>
              <a:t>을 집중적으로 분석했습니다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두 방법 중 </a:t>
            </a:r>
            <a:r>
              <a:rPr lang="en-US" altLang="ko-KR" dirty="0"/>
              <a:t>standard deviation</a:t>
            </a:r>
            <a:r>
              <a:rPr lang="ko-KR" altLang="en-US" dirty="0"/>
              <a:t>이 더 큰 관계식을 </a:t>
            </a:r>
            <a:r>
              <a:rPr lang="ko-KR" altLang="en-US" dirty="0" err="1"/>
              <a:t>카운팅</a:t>
            </a:r>
            <a:r>
              <a:rPr lang="ko-KR" altLang="en-US" dirty="0"/>
              <a:t> 한 결과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관계 </a:t>
            </a:r>
            <a:r>
              <a:rPr lang="en-US" altLang="ko-KR" dirty="0"/>
              <a:t>2</a:t>
            </a:r>
            <a:r>
              <a:rPr lang="ko-KR" altLang="en-US" dirty="0"/>
              <a:t>에 비해서 </a:t>
            </a:r>
            <a:r>
              <a:rPr lang="en-US" altLang="ko-KR" dirty="0"/>
              <a:t>relation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 상대적으로 오차가 큰 것을 확인 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lang="en-US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1579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앞선 내용들을 토대로 결론을 말씀 드리자면</a:t>
            </a:r>
            <a:r>
              <a:rPr lang="en-US" altLang="ko-KR" dirty="0"/>
              <a:t>,</a:t>
            </a:r>
            <a:endParaRPr dirty="0"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108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(A)</a:t>
            </a:r>
            <a:r>
              <a:rPr lang="ko-KR" altLang="en-US" dirty="0"/>
              <a:t>에는 해당되는 그림은 이론적인 질량 반지름 관계를  데이터와 함께 </a:t>
            </a:r>
            <a:r>
              <a:rPr lang="ko-KR" altLang="en-US" dirty="0" err="1"/>
              <a:t>플롯한</a:t>
            </a:r>
            <a:r>
              <a:rPr lang="ko-KR" altLang="en-US" dirty="0"/>
              <a:t> 결과인데</a:t>
            </a:r>
            <a:r>
              <a:rPr lang="en-US" altLang="ko-KR" dirty="0"/>
              <a:t>,</a:t>
            </a:r>
            <a:r>
              <a:rPr lang="ko-KR" altLang="en-US" dirty="0"/>
              <a:t> 데이터와 이론적 </a:t>
            </a:r>
            <a:r>
              <a:rPr lang="ko-KR" altLang="en-US" dirty="0" err="1"/>
              <a:t>예측값이</a:t>
            </a:r>
            <a:r>
              <a:rPr lang="ko-KR" altLang="en-US" dirty="0"/>
              <a:t> 잘 맞지 않았다는 것을 확인 할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(B)</a:t>
            </a:r>
            <a:r>
              <a:rPr lang="ko-KR" altLang="en-US" dirty="0"/>
              <a:t>는 온도를 고려하지 않고 기존 질량 반지름 관계의 </a:t>
            </a:r>
            <a:r>
              <a:rPr lang="en-US" altLang="ko-KR" dirty="0"/>
              <a:t>best fit </a:t>
            </a:r>
            <a:r>
              <a:rPr lang="ko-KR" altLang="en-US" dirty="0"/>
              <a:t>결과를 나타낸 것인데</a:t>
            </a:r>
            <a:r>
              <a:rPr lang="en-US" altLang="ko-KR" dirty="0"/>
              <a:t>, </a:t>
            </a:r>
            <a:r>
              <a:rPr lang="ko-KR" altLang="en-US" dirty="0"/>
              <a:t>이 경우에는 피팅은 잘 되지만 아직 </a:t>
            </a:r>
            <a:r>
              <a:rPr lang="ko-KR" altLang="en-US" dirty="0" err="1"/>
              <a:t>스케터가</a:t>
            </a:r>
            <a:r>
              <a:rPr lang="ko-KR" altLang="en-US" dirty="0"/>
              <a:t> 큰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반면에 </a:t>
            </a:r>
            <a:r>
              <a:rPr lang="en-US" altLang="ko-KR" dirty="0"/>
              <a:t>© </a:t>
            </a:r>
            <a:r>
              <a:rPr lang="ko-KR" altLang="en-US" dirty="0"/>
              <a:t>같은 경우는 관계식 </a:t>
            </a:r>
            <a:r>
              <a:rPr lang="en-US" altLang="ko-KR" dirty="0"/>
              <a:t>2</a:t>
            </a:r>
            <a:r>
              <a:rPr lang="ko-KR" altLang="en-US" dirty="0"/>
              <a:t>번을 통한 </a:t>
            </a:r>
            <a:r>
              <a:rPr lang="en-US" altLang="ko-KR" dirty="0"/>
              <a:t>R-normalization </a:t>
            </a:r>
            <a:r>
              <a:rPr lang="ko-KR" altLang="en-US" dirty="0"/>
              <a:t>한 후 데이터와 비교를 인데</a:t>
            </a:r>
            <a:r>
              <a:rPr lang="en-US" altLang="ko-KR" dirty="0"/>
              <a:t>,</a:t>
            </a:r>
            <a:r>
              <a:rPr lang="ko-KR" altLang="en-US" dirty="0"/>
              <a:t>  더 타이트한 모습을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</a:t>
            </a:r>
            <a:r>
              <a:rPr lang="ko-KR" altLang="en-US" dirty="0" err="1"/>
              <a:t>백색왜성의</a:t>
            </a:r>
            <a:r>
              <a:rPr lang="ko-KR" altLang="en-US" dirty="0"/>
              <a:t> 질량 반지름 관계가 온도에 의존성 있다는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7904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(A)</a:t>
            </a:r>
            <a:r>
              <a:rPr lang="ko-KR" altLang="en-US" dirty="0"/>
              <a:t>에는 해당되는 그림은 이론적인 질량 반지름 관계를  데이터와 함께 </a:t>
            </a:r>
            <a:r>
              <a:rPr lang="ko-KR" altLang="en-US" dirty="0" err="1"/>
              <a:t>플롯한</a:t>
            </a:r>
            <a:r>
              <a:rPr lang="ko-KR" altLang="en-US" dirty="0"/>
              <a:t> 결과인데</a:t>
            </a:r>
            <a:r>
              <a:rPr lang="en-US" altLang="ko-KR" dirty="0"/>
              <a:t>,</a:t>
            </a:r>
            <a:r>
              <a:rPr lang="ko-KR" altLang="en-US" dirty="0"/>
              <a:t> 데이터와 이론적 </a:t>
            </a:r>
            <a:r>
              <a:rPr lang="ko-KR" altLang="en-US" dirty="0" err="1"/>
              <a:t>예측값이</a:t>
            </a:r>
            <a:r>
              <a:rPr lang="ko-KR" altLang="en-US" dirty="0"/>
              <a:t> 잘 맞지 않았다는 것을 확인 할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(B)</a:t>
            </a:r>
            <a:r>
              <a:rPr lang="ko-KR" altLang="en-US" dirty="0"/>
              <a:t>는 온도를 고려하지 않고 기존 질량 반지름 관계의 </a:t>
            </a:r>
            <a:r>
              <a:rPr lang="en-US" altLang="ko-KR" dirty="0"/>
              <a:t>best fit </a:t>
            </a:r>
            <a:r>
              <a:rPr lang="ko-KR" altLang="en-US" dirty="0"/>
              <a:t>결과를 나타낸 것인데</a:t>
            </a:r>
            <a:r>
              <a:rPr lang="en-US" altLang="ko-KR" dirty="0"/>
              <a:t>, </a:t>
            </a:r>
            <a:r>
              <a:rPr lang="ko-KR" altLang="en-US" dirty="0"/>
              <a:t>이 경우에는 피팅은 잘 되지만 아직 </a:t>
            </a:r>
            <a:r>
              <a:rPr lang="ko-KR" altLang="en-US" dirty="0" err="1"/>
              <a:t>스케터가</a:t>
            </a:r>
            <a:r>
              <a:rPr lang="ko-KR" altLang="en-US" dirty="0"/>
              <a:t> 큰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반면에 </a:t>
            </a:r>
            <a:r>
              <a:rPr lang="en-US" altLang="ko-KR" dirty="0"/>
              <a:t>© </a:t>
            </a:r>
            <a:r>
              <a:rPr lang="ko-KR" altLang="en-US" dirty="0"/>
              <a:t>같은 경우는 관계식 </a:t>
            </a:r>
            <a:r>
              <a:rPr lang="en-US" altLang="ko-KR" dirty="0"/>
              <a:t>2</a:t>
            </a:r>
            <a:r>
              <a:rPr lang="ko-KR" altLang="en-US" dirty="0"/>
              <a:t>번을 통한 </a:t>
            </a:r>
            <a:r>
              <a:rPr lang="en-US" altLang="ko-KR" dirty="0"/>
              <a:t>R-normalization </a:t>
            </a:r>
            <a:r>
              <a:rPr lang="ko-KR" altLang="en-US" dirty="0"/>
              <a:t>한 후 데이터와 비교를 인데</a:t>
            </a:r>
            <a:r>
              <a:rPr lang="en-US" altLang="ko-KR" dirty="0"/>
              <a:t>,</a:t>
            </a:r>
            <a:r>
              <a:rPr lang="ko-KR" altLang="en-US" dirty="0"/>
              <a:t>  더 타이트한 모습을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</a:t>
            </a:r>
            <a:r>
              <a:rPr lang="ko-KR" altLang="en-US" dirty="0" err="1"/>
              <a:t>백색왜성의</a:t>
            </a:r>
            <a:r>
              <a:rPr lang="ko-KR" altLang="en-US" dirty="0"/>
              <a:t> 질량 반지름 관계가 온도에 의존성 있다는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499159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앞선 내용들을 토대로 결론을 말씀 드리자면</a:t>
            </a:r>
            <a:r>
              <a:rPr lang="en-US" altLang="ko-KR" dirty="0"/>
              <a:t>,</a:t>
            </a:r>
            <a:endParaRPr dirty="0"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2052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짧게 정리하자면</a:t>
            </a:r>
            <a:r>
              <a:rPr lang="en-US" altLang="ko-KR" dirty="0"/>
              <a:t>, </a:t>
            </a:r>
            <a:r>
              <a:rPr lang="ko-KR" altLang="en-US" dirty="0"/>
              <a:t>이론적인 질량 반지름 관계는 실제 데이터와는 잘 맞지 않는 모습을 보여줍니다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반지름은 온도에</a:t>
            </a:r>
            <a:r>
              <a:rPr lang="en-US" altLang="ko-KR" dirty="0"/>
              <a:t> </a:t>
            </a:r>
            <a:r>
              <a:rPr lang="ko-KR" altLang="en-US" dirty="0"/>
              <a:t>영향을 받을 수 있다는 것을</a:t>
            </a:r>
            <a:r>
              <a:rPr lang="en-US" altLang="ko-KR" dirty="0"/>
              <a:t> </a:t>
            </a:r>
            <a:r>
              <a:rPr lang="ko-KR" altLang="en-US" dirty="0"/>
              <a:t>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연구를 통해서 확인해본 결과 온도를 포함한 관계들이 더 상대적으로 오차가 </a:t>
            </a:r>
            <a:r>
              <a:rPr lang="ko-KR" altLang="en-US" dirty="0" err="1"/>
              <a:t>낮은것을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이번 연구에서 진행한 </a:t>
            </a:r>
            <a:r>
              <a:rPr lang="en-US" altLang="ko-KR" dirty="0"/>
              <a:t>3</a:t>
            </a:r>
            <a:r>
              <a:rPr lang="ko-KR" altLang="en-US" dirty="0"/>
              <a:t>가지의 관계식 중에서도 </a:t>
            </a:r>
            <a:r>
              <a:rPr lang="en-US" altLang="ko-KR" dirty="0"/>
              <a:t>2</a:t>
            </a:r>
            <a:r>
              <a:rPr lang="ko-KR" altLang="en-US" dirty="0"/>
              <a:t>번에 해당되는 관계식이 가장 오차가 낮은 값을 얻을 수 있었고</a:t>
            </a:r>
            <a:endParaRPr lang="en-US" altLang="ko-KR" dirty="0"/>
          </a:p>
          <a:p>
            <a:r>
              <a:rPr lang="en-US" altLang="ko-KR" dirty="0"/>
              <a:t>, 15,000k Characteristic temperature</a:t>
            </a:r>
            <a:r>
              <a:rPr lang="ko-KR" altLang="en-US" dirty="0"/>
              <a:t>을 확인 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3400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짧게 정리하자면</a:t>
            </a:r>
            <a:r>
              <a:rPr lang="en-US" altLang="ko-KR" dirty="0"/>
              <a:t>, </a:t>
            </a:r>
            <a:r>
              <a:rPr lang="ko-KR" altLang="en-US" dirty="0"/>
              <a:t>이론적인 질량 반지름 관계는 실제 데이터와는 잘 맞지 않는 모습을 보여줍니다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반지름은 온도에</a:t>
            </a:r>
            <a:r>
              <a:rPr lang="en-US" altLang="ko-KR" dirty="0"/>
              <a:t> </a:t>
            </a:r>
            <a:r>
              <a:rPr lang="ko-KR" altLang="en-US" dirty="0"/>
              <a:t>영향을 받을 수 있다는 것을</a:t>
            </a:r>
            <a:r>
              <a:rPr lang="en-US" altLang="ko-KR" dirty="0"/>
              <a:t> </a:t>
            </a:r>
            <a:r>
              <a:rPr lang="ko-KR" altLang="en-US" dirty="0"/>
              <a:t>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연구를 통해서 확인해본 결과 온도를 포함한 관계들이 더 상대적으로 오차가 </a:t>
            </a:r>
            <a:r>
              <a:rPr lang="ko-KR" altLang="en-US" dirty="0" err="1"/>
              <a:t>낮은것을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이번 연구에서 진행한 </a:t>
            </a:r>
            <a:r>
              <a:rPr lang="en-US" altLang="ko-KR" dirty="0"/>
              <a:t>3</a:t>
            </a:r>
            <a:r>
              <a:rPr lang="ko-KR" altLang="en-US" dirty="0"/>
              <a:t>가지의 관계식 중에서도 </a:t>
            </a:r>
            <a:r>
              <a:rPr lang="en-US" altLang="ko-KR" dirty="0"/>
              <a:t>2</a:t>
            </a:r>
            <a:r>
              <a:rPr lang="ko-KR" altLang="en-US" dirty="0"/>
              <a:t>번에 해당되는 관계식이 가장 오차가 낮은 값을 얻을 수 있었고</a:t>
            </a:r>
            <a:endParaRPr lang="en-US" altLang="ko-KR" dirty="0"/>
          </a:p>
          <a:p>
            <a:r>
              <a:rPr lang="en-US" altLang="ko-KR" dirty="0"/>
              <a:t>, 15,000k Characteristic temperature</a:t>
            </a:r>
            <a:r>
              <a:rPr lang="ko-KR" altLang="en-US" dirty="0"/>
              <a:t>을 확인 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517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짧게 정리하자면</a:t>
            </a:r>
            <a:r>
              <a:rPr lang="en-US" altLang="ko-KR" dirty="0"/>
              <a:t>, </a:t>
            </a:r>
            <a:r>
              <a:rPr lang="ko-KR" altLang="en-US" dirty="0"/>
              <a:t>이론적인 질량 반지름 관계는 실제 데이터와는 잘 맞지 않는 모습을 보여줍니다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반지름은 온도에</a:t>
            </a:r>
            <a:r>
              <a:rPr lang="en-US" altLang="ko-KR" dirty="0"/>
              <a:t> </a:t>
            </a:r>
            <a:r>
              <a:rPr lang="ko-KR" altLang="en-US" dirty="0"/>
              <a:t>영향을 받을 수 있다는 것을</a:t>
            </a:r>
            <a:r>
              <a:rPr lang="en-US" altLang="ko-KR" dirty="0"/>
              <a:t> </a:t>
            </a:r>
            <a:r>
              <a:rPr lang="ko-KR" altLang="en-US" dirty="0"/>
              <a:t>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연구를 통해서 확인해본 결과 온도를 포함한 관계들이 더 상대적으로 오차가 </a:t>
            </a:r>
            <a:r>
              <a:rPr lang="ko-KR" altLang="en-US" dirty="0" err="1"/>
              <a:t>낮은것을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이번 연구에서 진행한 </a:t>
            </a:r>
            <a:r>
              <a:rPr lang="en-US" altLang="ko-KR" dirty="0"/>
              <a:t>3</a:t>
            </a:r>
            <a:r>
              <a:rPr lang="ko-KR" altLang="en-US" dirty="0"/>
              <a:t>가지의 관계식 중에서도 </a:t>
            </a:r>
            <a:r>
              <a:rPr lang="en-US" altLang="ko-KR" dirty="0"/>
              <a:t>2</a:t>
            </a:r>
            <a:r>
              <a:rPr lang="ko-KR" altLang="en-US" dirty="0"/>
              <a:t>번에 해당되는 관계식이 가장 오차가 낮은 값을 얻을 수 있었고</a:t>
            </a:r>
            <a:endParaRPr lang="en-US" altLang="ko-KR" dirty="0"/>
          </a:p>
          <a:p>
            <a:r>
              <a:rPr lang="en-US" altLang="ko-KR" dirty="0"/>
              <a:t>, 15,000k Characteristic temperature</a:t>
            </a:r>
            <a:r>
              <a:rPr lang="ko-KR" altLang="en-US" dirty="0"/>
              <a:t>을 확인 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8817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짧게 정리하자면</a:t>
            </a:r>
            <a:r>
              <a:rPr lang="en-US" altLang="ko-KR" dirty="0"/>
              <a:t>, </a:t>
            </a:r>
            <a:r>
              <a:rPr lang="ko-KR" altLang="en-US" dirty="0"/>
              <a:t>이론적인 질량 반지름 관계는 실제 데이터와는 잘 맞지 않는 모습을 보여줍니다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반지름은 온도에</a:t>
            </a:r>
            <a:r>
              <a:rPr lang="en-US" altLang="ko-KR" dirty="0"/>
              <a:t> </a:t>
            </a:r>
            <a:r>
              <a:rPr lang="ko-KR" altLang="en-US" dirty="0"/>
              <a:t>영향을 받을 수 있다는 것을</a:t>
            </a:r>
            <a:r>
              <a:rPr lang="en-US" altLang="ko-KR" dirty="0"/>
              <a:t> </a:t>
            </a:r>
            <a:r>
              <a:rPr lang="ko-KR" altLang="en-US" dirty="0"/>
              <a:t>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연구를 통해서 확인해본 결과 온도를 포함한 관계들이 더 상대적으로 오차가 </a:t>
            </a:r>
            <a:r>
              <a:rPr lang="ko-KR" altLang="en-US" dirty="0" err="1"/>
              <a:t>낮은것을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이번 연구에서 진행한 </a:t>
            </a:r>
            <a:r>
              <a:rPr lang="en-US" altLang="ko-KR" dirty="0"/>
              <a:t>3</a:t>
            </a:r>
            <a:r>
              <a:rPr lang="ko-KR" altLang="en-US" dirty="0"/>
              <a:t>가지의 관계식 중에서도 </a:t>
            </a:r>
            <a:r>
              <a:rPr lang="en-US" altLang="ko-KR" dirty="0"/>
              <a:t>2</a:t>
            </a:r>
            <a:r>
              <a:rPr lang="ko-KR" altLang="en-US" dirty="0"/>
              <a:t>번에 해당되는 관계식이 가장 오차가 낮은 값을 얻을 수 있었고</a:t>
            </a:r>
            <a:endParaRPr lang="en-US" altLang="ko-KR" dirty="0"/>
          </a:p>
          <a:p>
            <a:r>
              <a:rPr lang="en-US" altLang="ko-KR" dirty="0"/>
              <a:t>, 15,000k Characteristic temperature</a:t>
            </a:r>
            <a:r>
              <a:rPr lang="ko-KR" altLang="en-US" dirty="0"/>
              <a:t>을 확인 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9711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이론적으로 서술할 수 있지 않느냐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답</a:t>
            </a:r>
            <a:r>
              <a:rPr lang="en-US" altLang="ko-KR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이론적으로 이 차이를 설명할 수 있는 방법은</a:t>
            </a:r>
            <a:r>
              <a:rPr lang="en-US" altLang="ko-KR" dirty="0"/>
              <a:t>, </a:t>
            </a:r>
            <a:r>
              <a:rPr lang="ko-KR" altLang="en-US" dirty="0"/>
              <a:t>상수 항을 변화 시키는 것인데</a:t>
            </a:r>
            <a:r>
              <a:rPr lang="en-US" altLang="ko-KR" dirty="0"/>
              <a:t>, </a:t>
            </a:r>
            <a:r>
              <a:rPr lang="ko-KR" altLang="en-US" dirty="0"/>
              <a:t>이 상수항은 양성자와 중성자의 비율에 비례하게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사용한 </a:t>
            </a:r>
            <a:r>
              <a:rPr lang="ko-KR" altLang="en-US" dirty="0" err="1"/>
              <a:t>상수값은</a:t>
            </a:r>
            <a:r>
              <a:rPr lang="ko-KR" altLang="en-US" dirty="0"/>
              <a:t> </a:t>
            </a:r>
            <a:r>
              <a:rPr lang="en-US" altLang="ko-KR" dirty="0"/>
              <a:t>0.01</a:t>
            </a:r>
            <a:r>
              <a:rPr lang="ko-KR" altLang="en-US" dirty="0"/>
              <a:t>인데 이는 양성자와 중성자의 비율이 </a:t>
            </a:r>
            <a:r>
              <a:rPr lang="en-US" altLang="ko-KR" dirty="0"/>
              <a:t>1:1 </a:t>
            </a:r>
            <a:r>
              <a:rPr lang="ko-KR" altLang="en-US" dirty="0"/>
              <a:t>인 경우 얻을 수 있는 결과입니다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백색왜성의</a:t>
            </a:r>
            <a:r>
              <a:rPr lang="ko-KR" altLang="en-US" dirty="0"/>
              <a:t> 센터코어는 주로 헬륨과 탄소 또는 산소로 이루어져 있기 때문에 이 외 다른 비율은 고려하지 않았으며</a:t>
            </a:r>
            <a:r>
              <a:rPr lang="en-US" altLang="ko-KR" dirty="0"/>
              <a:t>, </a:t>
            </a:r>
            <a:r>
              <a:rPr lang="ko-KR" altLang="en-US" dirty="0"/>
              <a:t>적합한 피팅이 되기 위해선 </a:t>
            </a:r>
            <a:r>
              <a:rPr lang="en-US" altLang="ko-KR" dirty="0"/>
              <a:t>3:7 </a:t>
            </a:r>
            <a:r>
              <a:rPr lang="ko-KR" altLang="en-US" dirty="0"/>
              <a:t>이라는 비율을 얻게 되야 합니다</a:t>
            </a:r>
            <a:r>
              <a:rPr lang="en-US" altLang="ko-KR" dirty="0"/>
              <a:t>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C6ED-3690-4AEA-BD31-5EA2A82F6170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237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백색왜성의</a:t>
            </a:r>
            <a:r>
              <a:rPr lang="ko-KR" altLang="en-US" dirty="0"/>
              <a:t> 대표적인 특징들로 </a:t>
            </a:r>
            <a:r>
              <a:rPr lang="en-US" altLang="ko-KR" dirty="0"/>
              <a:t>3</a:t>
            </a:r>
            <a:r>
              <a:rPr lang="ko-KR" altLang="en-US" dirty="0"/>
              <a:t>가지를</a:t>
            </a:r>
            <a:r>
              <a:rPr lang="en-US" altLang="ko-KR" dirty="0"/>
              <a:t> </a:t>
            </a:r>
            <a:r>
              <a:rPr lang="ko-KR" altLang="en-US" dirty="0"/>
              <a:t>말씀드리면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첫번째로</a:t>
            </a:r>
            <a:r>
              <a:rPr lang="en-US" altLang="ko-KR" dirty="0"/>
              <a:t> </a:t>
            </a:r>
            <a:r>
              <a:rPr lang="ko-KR" altLang="en-US" dirty="0" err="1"/>
              <a:t>전자축퇴압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두번째로 태양질량 항성의 마지막 진화단계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마지막으론 질량 반지름 관계 </a:t>
            </a:r>
            <a:r>
              <a:rPr lang="ko-KR" altLang="en-US" dirty="0" err="1"/>
              <a:t>를</a:t>
            </a:r>
            <a:r>
              <a:rPr lang="ko-KR" altLang="en-US" dirty="0"/>
              <a:t> 뽑을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이번 발표에서 저는 마지막 </a:t>
            </a:r>
            <a:r>
              <a:rPr lang="en-US" altLang="ko-KR" dirty="0"/>
              <a:t>3</a:t>
            </a:r>
            <a:r>
              <a:rPr lang="ko-KR" altLang="en-US" dirty="0"/>
              <a:t>번에 해당되는</a:t>
            </a:r>
            <a:r>
              <a:rPr lang="en-US" altLang="ko-KR" dirty="0"/>
              <a:t> Radius and mass relation</a:t>
            </a:r>
            <a:r>
              <a:rPr lang="ko-KR" altLang="en-US" dirty="0"/>
              <a:t> 에 대해서 얘기를 해보겠습니다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C6ED-3690-4AEA-BD31-5EA2A82F617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410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Relation 2 </a:t>
            </a:r>
            <a:r>
              <a:rPr lang="ko-KR" altLang="en-US" dirty="0"/>
              <a:t>의 경우 </a:t>
            </a:r>
            <a:r>
              <a:rPr lang="en-US" altLang="ko-KR" dirty="0"/>
              <a:t>25% </a:t>
            </a:r>
            <a:r>
              <a:rPr lang="ko-KR" altLang="en-US" dirty="0"/>
              <a:t>의 영향을 미치고</a:t>
            </a:r>
            <a:endParaRPr lang="en-US" altLang="ko-KR" dirty="0"/>
          </a:p>
          <a:p>
            <a:r>
              <a:rPr lang="en-US" altLang="ko-KR" dirty="0"/>
              <a:t>Relation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의 경우 </a:t>
            </a:r>
            <a:r>
              <a:rPr lang="en-US" altLang="ko-KR" dirty="0"/>
              <a:t>28% </a:t>
            </a:r>
            <a:r>
              <a:rPr lang="ko-KR" altLang="en-US" dirty="0"/>
              <a:t>의 영향을 미친다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C6ED-3690-4AEA-BD31-5EA2A82F6170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66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(STD</a:t>
            </a:r>
            <a:r>
              <a:rPr lang="ko-KR" altLang="en-US" dirty="0"/>
              <a:t>를 사용해서 </a:t>
            </a:r>
            <a:r>
              <a:rPr lang="en-US" altLang="ko-KR" dirty="0"/>
              <a:t>Constant term </a:t>
            </a:r>
            <a:r>
              <a:rPr lang="ko-KR" altLang="en-US" dirty="0"/>
              <a:t>사라지게 만들기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C6ED-3690-4AEA-BD31-5EA2A82F6170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004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백색왜성의</a:t>
            </a:r>
            <a:r>
              <a:rPr lang="ko-KR" altLang="en-US" dirty="0"/>
              <a:t> 대표적인 특징들로 </a:t>
            </a:r>
            <a:r>
              <a:rPr lang="en-US" altLang="ko-KR" dirty="0"/>
              <a:t>3</a:t>
            </a:r>
            <a:r>
              <a:rPr lang="ko-KR" altLang="en-US" dirty="0"/>
              <a:t>가지를</a:t>
            </a:r>
            <a:r>
              <a:rPr lang="en-US" altLang="ko-KR" dirty="0"/>
              <a:t> </a:t>
            </a:r>
            <a:r>
              <a:rPr lang="ko-KR" altLang="en-US" dirty="0"/>
              <a:t>말씀드리면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첫번째로</a:t>
            </a:r>
            <a:r>
              <a:rPr lang="en-US" altLang="ko-KR" dirty="0"/>
              <a:t> </a:t>
            </a:r>
            <a:r>
              <a:rPr lang="ko-KR" altLang="en-US" dirty="0" err="1"/>
              <a:t>전자축퇴압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두번째로 태양질량 항성의 마지막 진화단계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마지막으론 질량 반지름 관계 </a:t>
            </a:r>
            <a:r>
              <a:rPr lang="ko-KR" altLang="en-US" dirty="0" err="1"/>
              <a:t>를</a:t>
            </a:r>
            <a:r>
              <a:rPr lang="ko-KR" altLang="en-US" dirty="0"/>
              <a:t> 뽑을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이번 발표에서 저는 마지막 </a:t>
            </a:r>
            <a:r>
              <a:rPr lang="en-US" altLang="ko-KR" dirty="0"/>
              <a:t>3</a:t>
            </a:r>
            <a:r>
              <a:rPr lang="ko-KR" altLang="en-US" dirty="0"/>
              <a:t>번에 해당되는</a:t>
            </a:r>
            <a:r>
              <a:rPr lang="en-US" altLang="ko-KR" dirty="0"/>
              <a:t> Radius and mass relation</a:t>
            </a:r>
            <a:r>
              <a:rPr lang="ko-KR" altLang="en-US" dirty="0"/>
              <a:t> 에 대해서 얘기를 해보겠습니다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C6ED-3690-4AEA-BD31-5EA2A82F617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513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백색왜성의</a:t>
            </a:r>
            <a:r>
              <a:rPr lang="ko-KR" altLang="en-US" dirty="0"/>
              <a:t> 대표적인 특징들로 </a:t>
            </a:r>
            <a:r>
              <a:rPr lang="en-US" altLang="ko-KR" dirty="0"/>
              <a:t>3</a:t>
            </a:r>
            <a:r>
              <a:rPr lang="ko-KR" altLang="en-US" dirty="0"/>
              <a:t>가지를</a:t>
            </a:r>
            <a:r>
              <a:rPr lang="en-US" altLang="ko-KR" dirty="0"/>
              <a:t> </a:t>
            </a:r>
            <a:r>
              <a:rPr lang="ko-KR" altLang="en-US" dirty="0"/>
              <a:t>말씀드리면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첫번째로</a:t>
            </a:r>
            <a:r>
              <a:rPr lang="en-US" altLang="ko-KR" dirty="0"/>
              <a:t> </a:t>
            </a:r>
            <a:r>
              <a:rPr lang="ko-KR" altLang="en-US" dirty="0" err="1"/>
              <a:t>전자축퇴압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두번째로 태양질량 항성의 마지막 진화단계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마지막으론 질량 반지름 관계 </a:t>
            </a:r>
            <a:r>
              <a:rPr lang="ko-KR" altLang="en-US" dirty="0" err="1"/>
              <a:t>를</a:t>
            </a:r>
            <a:r>
              <a:rPr lang="ko-KR" altLang="en-US" dirty="0"/>
              <a:t> 뽑을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이번 발표에서 저는 마지막 </a:t>
            </a:r>
            <a:r>
              <a:rPr lang="en-US" altLang="ko-KR" dirty="0"/>
              <a:t>3</a:t>
            </a:r>
            <a:r>
              <a:rPr lang="ko-KR" altLang="en-US" dirty="0"/>
              <a:t>번에 해당되는</a:t>
            </a:r>
            <a:r>
              <a:rPr lang="en-US" altLang="ko-KR" dirty="0"/>
              <a:t> Radius and mass relation</a:t>
            </a:r>
            <a:r>
              <a:rPr lang="ko-KR" altLang="en-US" dirty="0"/>
              <a:t> 에 대해서 얘기를 해보겠습니다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C6ED-3690-4AEA-BD31-5EA2A82F617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710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백색왜성의</a:t>
            </a:r>
            <a:r>
              <a:rPr lang="ko-KR" altLang="en-US" dirty="0"/>
              <a:t> 대표적인 특징들로 </a:t>
            </a:r>
            <a:r>
              <a:rPr lang="en-US" altLang="ko-KR" dirty="0"/>
              <a:t>3</a:t>
            </a:r>
            <a:r>
              <a:rPr lang="ko-KR" altLang="en-US" dirty="0"/>
              <a:t>가지를</a:t>
            </a:r>
            <a:r>
              <a:rPr lang="en-US" altLang="ko-KR" dirty="0"/>
              <a:t> </a:t>
            </a:r>
            <a:r>
              <a:rPr lang="ko-KR" altLang="en-US" dirty="0"/>
              <a:t>말씀드리면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첫번째로</a:t>
            </a:r>
            <a:r>
              <a:rPr lang="en-US" altLang="ko-KR" dirty="0"/>
              <a:t> </a:t>
            </a:r>
            <a:r>
              <a:rPr lang="ko-KR" altLang="en-US" dirty="0" err="1"/>
              <a:t>전자축퇴압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두번째로 태양질량 항성의 마지막 진화단계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마지막으론 질량 반지름 관계 </a:t>
            </a:r>
            <a:r>
              <a:rPr lang="ko-KR" altLang="en-US" dirty="0" err="1"/>
              <a:t>를</a:t>
            </a:r>
            <a:r>
              <a:rPr lang="ko-KR" altLang="en-US" dirty="0"/>
              <a:t> 뽑을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이번 발표에서 저는 마지막 </a:t>
            </a:r>
            <a:r>
              <a:rPr lang="en-US" altLang="ko-KR" dirty="0"/>
              <a:t>3</a:t>
            </a:r>
            <a:r>
              <a:rPr lang="ko-KR" altLang="en-US" dirty="0"/>
              <a:t>번에 해당되는</a:t>
            </a:r>
            <a:r>
              <a:rPr lang="en-US" altLang="ko-KR" dirty="0"/>
              <a:t> Radius and mass relation</a:t>
            </a:r>
            <a:r>
              <a:rPr lang="ko-KR" altLang="en-US" dirty="0"/>
              <a:t> 에 대해서 얘기를 해보겠습니다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C6ED-3690-4AEA-BD31-5EA2A82F617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920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이론적인 질량 반지름 관계를 </a:t>
            </a:r>
            <a:r>
              <a:rPr lang="ko-KR" altLang="en-US" dirty="0" err="1"/>
              <a:t>페르미</a:t>
            </a:r>
            <a:r>
              <a:rPr lang="ko-KR" altLang="en-US" dirty="0"/>
              <a:t> 가스 상태 방정식으로부터 구할 수 있고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중요한 가정은 바로</a:t>
            </a:r>
            <a:r>
              <a:rPr lang="en-US" altLang="ko-KR" dirty="0"/>
              <a:t> </a:t>
            </a:r>
            <a:r>
              <a:rPr lang="ko-KR" altLang="en-US" dirty="0"/>
              <a:t>백색 왜성의 온도가 </a:t>
            </a:r>
            <a:r>
              <a:rPr lang="en-US" altLang="ko-KR" dirty="0"/>
              <a:t>0k </a:t>
            </a:r>
            <a:r>
              <a:rPr lang="ko-KR" altLang="en-US" dirty="0"/>
              <a:t>이라고 가정한 것 입니다</a:t>
            </a:r>
            <a:r>
              <a:rPr lang="en-US" altLang="ko-KR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)Non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relative</a:t>
            </a:r>
            <a:r>
              <a:rPr lang="ko-KR" altLang="en-US" dirty="0"/>
              <a:t> 같은 경우는  백색 왜성의 반지름이</a:t>
            </a:r>
            <a:r>
              <a:rPr lang="en-US" altLang="ko-KR" dirty="0"/>
              <a:t>  </a:t>
            </a:r>
            <a:r>
              <a:rPr lang="ko-KR" altLang="en-US" dirty="0"/>
              <a:t>질량의 </a:t>
            </a:r>
            <a:r>
              <a:rPr lang="en-US" altLang="ko-KR" dirty="0"/>
              <a:t>-1/3 </a:t>
            </a:r>
            <a:r>
              <a:rPr lang="ko-KR" altLang="en-US" dirty="0"/>
              <a:t>승에 비례한다는 관계식을 얻게 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)Relative case </a:t>
            </a:r>
            <a:r>
              <a:rPr lang="ko-KR" altLang="en-US" dirty="0"/>
              <a:t>우리가 잘 </a:t>
            </a:r>
            <a:r>
              <a:rPr lang="ko-KR" altLang="en-US" dirty="0" err="1"/>
              <a:t>알고있는</a:t>
            </a:r>
            <a:r>
              <a:rPr lang="ko-KR" altLang="en-US" dirty="0"/>
              <a:t> </a:t>
            </a:r>
            <a:r>
              <a:rPr lang="ko-KR" altLang="en-US" dirty="0" err="1"/>
              <a:t>찬드라</a:t>
            </a:r>
            <a:r>
              <a:rPr lang="ko-KR" altLang="en-US" dirty="0"/>
              <a:t> </a:t>
            </a:r>
            <a:r>
              <a:rPr lang="ko-KR" altLang="en-US" dirty="0" err="1"/>
              <a:t>세카</a:t>
            </a:r>
            <a:r>
              <a:rPr lang="ko-KR" altLang="en-US" dirty="0"/>
              <a:t> 질량 한계를 구할 수 있게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68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이론적인 질량 반지름 관계를 </a:t>
            </a:r>
            <a:r>
              <a:rPr lang="ko-KR" altLang="en-US" dirty="0" err="1"/>
              <a:t>페르미</a:t>
            </a:r>
            <a:r>
              <a:rPr lang="ko-KR" altLang="en-US" dirty="0"/>
              <a:t> 가스 상태 방정식으로부터 구할 수 있고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중요한 가정은 바로</a:t>
            </a:r>
            <a:r>
              <a:rPr lang="en-US" altLang="ko-KR" dirty="0"/>
              <a:t> </a:t>
            </a:r>
            <a:r>
              <a:rPr lang="ko-KR" altLang="en-US" dirty="0"/>
              <a:t>백색 왜성의 온도가 </a:t>
            </a:r>
            <a:r>
              <a:rPr lang="en-US" altLang="ko-KR" dirty="0"/>
              <a:t>0k </a:t>
            </a:r>
            <a:r>
              <a:rPr lang="ko-KR" altLang="en-US" dirty="0"/>
              <a:t>이라고 가정한 것 입니다</a:t>
            </a:r>
            <a:r>
              <a:rPr lang="en-US" altLang="ko-KR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)Non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relative</a:t>
            </a:r>
            <a:r>
              <a:rPr lang="ko-KR" altLang="en-US" dirty="0"/>
              <a:t> 같은 경우는  백색 왜성의 반지름이</a:t>
            </a:r>
            <a:r>
              <a:rPr lang="en-US" altLang="ko-KR" dirty="0"/>
              <a:t>  </a:t>
            </a:r>
            <a:r>
              <a:rPr lang="ko-KR" altLang="en-US" dirty="0"/>
              <a:t>질량의 </a:t>
            </a:r>
            <a:r>
              <a:rPr lang="en-US" altLang="ko-KR" dirty="0"/>
              <a:t>-1/3 </a:t>
            </a:r>
            <a:r>
              <a:rPr lang="ko-KR" altLang="en-US" dirty="0"/>
              <a:t>승에 비례한다는 관계식을 얻게 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엔</a:t>
            </a:r>
            <a:r>
              <a:rPr lang="en-US" altLang="ko-KR" dirty="0"/>
              <a:t>)Relative case </a:t>
            </a:r>
            <a:r>
              <a:rPr lang="ko-KR" altLang="en-US" dirty="0"/>
              <a:t>우리가 잘 </a:t>
            </a:r>
            <a:r>
              <a:rPr lang="ko-KR" altLang="en-US" dirty="0" err="1"/>
              <a:t>알고있는</a:t>
            </a:r>
            <a:r>
              <a:rPr lang="ko-KR" altLang="en-US" dirty="0"/>
              <a:t> </a:t>
            </a:r>
            <a:r>
              <a:rPr lang="ko-KR" altLang="en-US" dirty="0" err="1"/>
              <a:t>찬드라</a:t>
            </a:r>
            <a:r>
              <a:rPr lang="ko-KR" altLang="en-US" dirty="0"/>
              <a:t> </a:t>
            </a:r>
            <a:r>
              <a:rPr lang="ko-KR" altLang="en-US" dirty="0" err="1"/>
              <a:t>세카</a:t>
            </a:r>
            <a:r>
              <a:rPr lang="ko-KR" altLang="en-US" dirty="0"/>
              <a:t> 질량 한계를 구할 수 있게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409830-BB40-32AB-5426-97C032B2A17C}"/>
              </a:ext>
            </a:extLst>
          </p:cNvPr>
          <p:cNvGrpSpPr/>
          <p:nvPr userDrawn="1"/>
        </p:nvGrpSpPr>
        <p:grpSpPr>
          <a:xfrm>
            <a:off x="0" y="9258300"/>
            <a:ext cx="18283989" cy="1600199"/>
            <a:chOff x="-16042" y="9258300"/>
            <a:chExt cx="18283989" cy="160019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CD6A3C6-AF04-E8B1-48AD-13DC3C0496F4}"/>
                </a:ext>
              </a:extLst>
            </p:cNvPr>
            <p:cNvGrpSpPr/>
            <p:nvPr/>
          </p:nvGrpSpPr>
          <p:grpSpPr>
            <a:xfrm>
              <a:off x="-16042" y="9258300"/>
              <a:ext cx="18283989" cy="1600199"/>
              <a:chOff x="-16042" y="9258300"/>
              <a:chExt cx="18283989" cy="1600199"/>
            </a:xfrm>
          </p:grpSpPr>
          <p:grpSp>
            <p:nvGrpSpPr>
              <p:cNvPr id="16" name="Group 2">
                <a:extLst>
                  <a:ext uri="{FF2B5EF4-FFF2-40B4-BE49-F238E27FC236}">
                    <a16:creationId xmlns:a16="http://schemas.microsoft.com/office/drawing/2014/main" id="{A7CFDFA2-E8E3-7A2C-78C1-FA77241046F1}"/>
                  </a:ext>
                </a:extLst>
              </p:cNvPr>
              <p:cNvGrpSpPr/>
              <p:nvPr/>
            </p:nvGrpSpPr>
            <p:grpSpPr>
              <a:xfrm>
                <a:off x="-16042" y="9258300"/>
                <a:ext cx="18283989" cy="1600199"/>
                <a:chOff x="0" y="-28575"/>
                <a:chExt cx="5358538" cy="841375"/>
              </a:xfrm>
            </p:grpSpPr>
            <p:sp>
              <p:nvSpPr>
                <p:cNvPr id="20" name="Freeform 3">
                  <a:extLst>
                    <a:ext uri="{FF2B5EF4-FFF2-40B4-BE49-F238E27FC236}">
                      <a16:creationId xmlns:a16="http://schemas.microsoft.com/office/drawing/2014/main" id="{2B965E25-BD7E-D05F-6BA7-6BA366A84EB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358538" cy="514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8538" h="514733">
                      <a:moveTo>
                        <a:pt x="0" y="0"/>
                      </a:moveTo>
                      <a:lnTo>
                        <a:pt x="5358538" y="0"/>
                      </a:lnTo>
                      <a:lnTo>
                        <a:pt x="5358538" y="514733"/>
                      </a:lnTo>
                      <a:lnTo>
                        <a:pt x="0" y="514733"/>
                      </a:lnTo>
                      <a:close/>
                    </a:path>
                  </a:pathLst>
                </a:custGeom>
                <a:solidFill>
                  <a:srgbClr val="605DC8"/>
                </a:solidFill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1" name="TextBox 4">
                  <a:extLst>
                    <a:ext uri="{FF2B5EF4-FFF2-40B4-BE49-F238E27FC236}">
                      <a16:creationId xmlns:a16="http://schemas.microsoft.com/office/drawing/2014/main" id="{5D2914FF-B802-4C4E-D9C5-DC69F0BCB426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812800" cy="8413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99"/>
                    </a:lnSpc>
                  </a:pPr>
                  <a:endParaRPr dirty="0"/>
                </a:p>
              </p:txBody>
            </p:sp>
          </p:grpSp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id="{B919B84A-8C22-9664-4757-017E9518C873}"/>
                  </a:ext>
                </a:extLst>
              </p:cNvPr>
              <p:cNvSpPr txBox="1"/>
              <p:nvPr/>
            </p:nvSpPr>
            <p:spPr>
              <a:xfrm>
                <a:off x="1056153" y="9491339"/>
                <a:ext cx="3402356" cy="50494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80"/>
                  </a:lnSpc>
                  <a:spcBef>
                    <a:spcPct val="0"/>
                  </a:spcBef>
                </a:pPr>
                <a:r>
                  <a:rPr lang="en-US" sz="24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여기어때 잘난체 OTF" panose="020B0600000101010101" pitchFamily="34" charset="-127"/>
                    <a:cs typeface="Times New Roman" panose="02020603050405020304" pitchFamily="18" charset="0"/>
                  </a:rPr>
                  <a:t>SEJONG UNIVERSITY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A72E9B-A7AC-4A9F-5638-F28DD4C3B3BE}"/>
                  </a:ext>
                </a:extLst>
              </p:cNvPr>
              <p:cNvSpPr txBox="1"/>
              <p:nvPr/>
            </p:nvSpPr>
            <p:spPr>
              <a:xfrm>
                <a:off x="15909758" y="9448184"/>
                <a:ext cx="19545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0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Master Thesis presentation</a:t>
                </a:r>
                <a:endParaRPr lang="ko-KR" altLang="en-US" sz="20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6A40DA4-8420-64AC-9EA2-53EEE754F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379" y="9576361"/>
                <a:ext cx="475674" cy="4228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E3206A-4ADA-5EED-6BB7-04C660E6D8C1}"/>
                </a:ext>
              </a:extLst>
            </p:cNvPr>
            <p:cNvSpPr txBox="1"/>
            <p:nvPr/>
          </p:nvSpPr>
          <p:spPr>
            <a:xfrm>
              <a:off x="8536652" y="9615285"/>
              <a:ext cx="1182612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Jin Lim</a:t>
              </a:r>
              <a:endPara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51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2B0CB2-CC7D-D621-DD37-E96A72C62E4B}"/>
              </a:ext>
            </a:extLst>
          </p:cNvPr>
          <p:cNvGrpSpPr/>
          <p:nvPr userDrawn="1"/>
        </p:nvGrpSpPr>
        <p:grpSpPr>
          <a:xfrm>
            <a:off x="0" y="9258300"/>
            <a:ext cx="18283989" cy="1600199"/>
            <a:chOff x="-16042" y="9258300"/>
            <a:chExt cx="18283989" cy="160019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6D8B17E-4942-9E1D-5851-AE0DB7197C8E}"/>
                </a:ext>
              </a:extLst>
            </p:cNvPr>
            <p:cNvGrpSpPr/>
            <p:nvPr/>
          </p:nvGrpSpPr>
          <p:grpSpPr>
            <a:xfrm>
              <a:off x="-16042" y="9258300"/>
              <a:ext cx="18283989" cy="1600199"/>
              <a:chOff x="-16042" y="9258300"/>
              <a:chExt cx="18283989" cy="1600199"/>
            </a:xfrm>
          </p:grpSpPr>
          <p:grpSp>
            <p:nvGrpSpPr>
              <p:cNvPr id="8" name="Group 2">
                <a:extLst>
                  <a:ext uri="{FF2B5EF4-FFF2-40B4-BE49-F238E27FC236}">
                    <a16:creationId xmlns:a16="http://schemas.microsoft.com/office/drawing/2014/main" id="{FB26C0F9-1DDF-D334-BC4C-91534C5B4B57}"/>
                  </a:ext>
                </a:extLst>
              </p:cNvPr>
              <p:cNvGrpSpPr/>
              <p:nvPr/>
            </p:nvGrpSpPr>
            <p:grpSpPr>
              <a:xfrm>
                <a:off x="-16042" y="9258300"/>
                <a:ext cx="18283989" cy="1600199"/>
                <a:chOff x="0" y="-28575"/>
                <a:chExt cx="5358538" cy="841375"/>
              </a:xfrm>
            </p:grpSpPr>
            <p:sp>
              <p:nvSpPr>
                <p:cNvPr id="12" name="Freeform 3">
                  <a:extLst>
                    <a:ext uri="{FF2B5EF4-FFF2-40B4-BE49-F238E27FC236}">
                      <a16:creationId xmlns:a16="http://schemas.microsoft.com/office/drawing/2014/main" id="{5B9AB561-E99A-9780-6F90-3C996BCB5E1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358538" cy="514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8538" h="514733">
                      <a:moveTo>
                        <a:pt x="0" y="0"/>
                      </a:moveTo>
                      <a:lnTo>
                        <a:pt x="5358538" y="0"/>
                      </a:lnTo>
                      <a:lnTo>
                        <a:pt x="5358538" y="514733"/>
                      </a:lnTo>
                      <a:lnTo>
                        <a:pt x="0" y="514733"/>
                      </a:lnTo>
                      <a:close/>
                    </a:path>
                  </a:pathLst>
                </a:custGeom>
                <a:solidFill>
                  <a:srgbClr val="605DC8"/>
                </a:solidFill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3" name="TextBox 4">
                  <a:extLst>
                    <a:ext uri="{FF2B5EF4-FFF2-40B4-BE49-F238E27FC236}">
                      <a16:creationId xmlns:a16="http://schemas.microsoft.com/office/drawing/2014/main" id="{F6F51E6E-2FE2-ECC9-649B-E9345942D1FA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812800" cy="8413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99"/>
                    </a:lnSpc>
                  </a:pPr>
                  <a:endParaRPr dirty="0"/>
                </a:p>
              </p:txBody>
            </p:sp>
          </p:grpSp>
          <p:sp>
            <p:nvSpPr>
              <p:cNvPr id="9" name="TextBox 7">
                <a:extLst>
                  <a:ext uri="{FF2B5EF4-FFF2-40B4-BE49-F238E27FC236}">
                    <a16:creationId xmlns:a16="http://schemas.microsoft.com/office/drawing/2014/main" id="{EA44F85C-88E3-8518-50E8-5782C171D1BA}"/>
                  </a:ext>
                </a:extLst>
              </p:cNvPr>
              <p:cNvSpPr txBox="1"/>
              <p:nvPr/>
            </p:nvSpPr>
            <p:spPr>
              <a:xfrm>
                <a:off x="1056153" y="9491339"/>
                <a:ext cx="3402356" cy="50494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480"/>
                  </a:lnSpc>
                  <a:spcBef>
                    <a:spcPct val="0"/>
                  </a:spcBef>
                </a:pPr>
                <a:r>
                  <a:rPr lang="en-US" sz="24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여기어때 잘난체 OTF" panose="020B0600000101010101" pitchFamily="34" charset="-127"/>
                    <a:cs typeface="Times New Roman" panose="02020603050405020304" pitchFamily="18" charset="0"/>
                  </a:rPr>
                  <a:t>SEJONG UNIVERSITY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191E58-8AB2-D1B1-EB5B-E077BEF38A91}"/>
                  </a:ext>
                </a:extLst>
              </p:cNvPr>
              <p:cNvSpPr txBox="1"/>
              <p:nvPr/>
            </p:nvSpPr>
            <p:spPr>
              <a:xfrm>
                <a:off x="15909758" y="9448184"/>
                <a:ext cx="19545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20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Master Thesis presentation</a:t>
                </a:r>
                <a:endParaRPr lang="ko-KR" altLang="en-US" sz="20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0E563BD-0BCD-C1BA-71B0-025483D59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379" y="9576361"/>
                <a:ext cx="475674" cy="42282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2A9842-1D8D-0297-7D0B-7A927E156BBF}"/>
                </a:ext>
              </a:extLst>
            </p:cNvPr>
            <p:cNvSpPr txBox="1"/>
            <p:nvPr/>
          </p:nvSpPr>
          <p:spPr>
            <a:xfrm>
              <a:off x="8536652" y="9615285"/>
              <a:ext cx="1182612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Jin Lim</a:t>
              </a:r>
              <a:endPara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170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0.png"/><Relationship Id="rId5" Type="http://schemas.openxmlformats.org/officeDocument/2006/relationships/image" Target="../media/image20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0.png"/><Relationship Id="rId5" Type="http://schemas.openxmlformats.org/officeDocument/2006/relationships/image" Target="../media/image240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1313241"/>
            <a:ext cx="16230600" cy="442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600" b="1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A temperature Scale of 1.3 eV in the Observed Mass and Radius Relationship of White Dwarfs</a:t>
            </a:r>
            <a:endParaRPr lang="en-US" altLang="ko-KR" sz="6600" b="1" i="0" u="none" strike="noStrike" cap="none" dirty="0">
              <a:solidFill>
                <a:srgbClr val="0000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A1969-C74E-ED65-0139-58785891CC29}"/>
              </a:ext>
            </a:extLst>
          </p:cNvPr>
          <p:cNvSpPr txBox="1"/>
          <p:nvPr/>
        </p:nvSpPr>
        <p:spPr>
          <a:xfrm>
            <a:off x="1030255" y="6819900"/>
            <a:ext cx="10591800" cy="21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kern="100" spc="-4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Jin Lim  </a:t>
            </a:r>
          </a:p>
          <a:p>
            <a:pPr>
              <a:lnSpc>
                <a:spcPct val="150000"/>
              </a:lnSpc>
            </a:pPr>
            <a:r>
              <a:rPr lang="en-US" altLang="ko-KR" sz="3200" kern="100" spc="-4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Adviser : </a:t>
            </a:r>
            <a:r>
              <a:rPr lang="en-US" altLang="ko-KR" sz="3200" kern="100" spc="-4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Maurice H.P.M., van </a:t>
            </a:r>
            <a:r>
              <a:rPr lang="en-US" altLang="ko-KR" sz="3200" kern="100" spc="-40" dirty="0" err="1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Putten</a:t>
            </a:r>
            <a:endParaRPr lang="en-US" altLang="ko-KR" sz="3200" kern="100" dirty="0">
              <a:effectLst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kern="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Dept. of Astronomy and Space Science, Sejong Univ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/>
        </p:nvSpPr>
        <p:spPr>
          <a:xfrm>
            <a:off x="4549620" y="3136946"/>
            <a:ext cx="402033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4800" dirty="0">
                <a:solidFill>
                  <a:srgbClr val="8DBA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800" dirty="0">
              <a:solidFill>
                <a:srgbClr val="8DBA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5"/>
          <p:cNvCxnSpPr/>
          <p:nvPr/>
        </p:nvCxnSpPr>
        <p:spPr>
          <a:xfrm>
            <a:off x="15646338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91" name="Google Shape;91;p5"/>
          <p:cNvCxnSpPr/>
          <p:nvPr/>
        </p:nvCxnSpPr>
        <p:spPr>
          <a:xfrm>
            <a:off x="16287689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92" name="Google Shape;92;p5"/>
          <p:cNvCxnSpPr/>
          <p:nvPr/>
        </p:nvCxnSpPr>
        <p:spPr>
          <a:xfrm>
            <a:off x="16929039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93" name="Google Shape;93;p5"/>
          <p:cNvCxnSpPr/>
          <p:nvPr/>
        </p:nvCxnSpPr>
        <p:spPr>
          <a:xfrm>
            <a:off x="17570388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94" name="Google Shape;94;p5"/>
          <p:cNvSpPr txBox="1"/>
          <p:nvPr/>
        </p:nvSpPr>
        <p:spPr>
          <a:xfrm>
            <a:off x="-685800" y="309314"/>
            <a:ext cx="7620000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01. </a:t>
            </a:r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Introduction</a:t>
            </a:r>
            <a:endParaRPr sz="48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카페24 써라운드" pitchFamily="2" charset="-127"/>
              <a:sym typeface="Arial"/>
            </a:endParaRPr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6810" y="1749760"/>
            <a:ext cx="10430904" cy="657071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/>
          <p:nvPr/>
        </p:nvSpPr>
        <p:spPr>
          <a:xfrm>
            <a:off x="10861578" y="1879232"/>
            <a:ext cx="7187179" cy="61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카페24 써라운드" pitchFamily="2" charset="-127"/>
                <a:sym typeface="Arial"/>
              </a:rPr>
              <a:t>Total number : 26</a:t>
            </a:r>
          </a:p>
          <a:p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카페24 써라운드" pitchFamily="2" charset="-127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카페24 써라운드" pitchFamily="2" charset="-127"/>
              </a:rPr>
              <a:t>Type : DA (Balmer lines)  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카페24 써라운드" pitchFamily="2" charset="-127"/>
              </a:rPr>
              <a:t>&amp; White Dwarfs in </a:t>
            </a:r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Eclipsing Binaries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카페24 써라운드" pitchFamily="2" charset="-127"/>
            </a:endParaRPr>
          </a:p>
          <a:p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카페24 써라운드" pitchFamily="2" charset="-127"/>
                <a:sym typeface="Arial"/>
              </a:rPr>
              <a:t>In contrast with the theory,</a:t>
            </a:r>
          </a:p>
          <a:p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카페24 써라운드" pitchFamily="2" charset="-127"/>
                <a:sym typeface="Arial"/>
              </a:rPr>
              <a:t>White dwarfs have a non- zero temperatures.</a:t>
            </a:r>
          </a:p>
          <a:p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카페24 써라운드" pitchFamily="2" charset="-127"/>
              <a:sym typeface="Arial"/>
            </a:endParaRPr>
          </a:p>
          <a:p>
            <a:r>
              <a:rPr 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카페24 써라운드" pitchFamily="2" charset="-127"/>
              </a:rPr>
              <a:t>Ranging from 3,000 to 60,000 K</a:t>
            </a:r>
          </a:p>
          <a:p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카페24 써라운드" pitchFamily="2" charset="-127"/>
            </a:endParaRPr>
          </a:p>
          <a:p>
            <a:endParaRPr 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CB22D8-9E7D-C5DB-3419-12AB1B21E2C4}"/>
              </a:ext>
            </a:extLst>
          </p:cNvPr>
          <p:cNvSpPr/>
          <p:nvPr/>
        </p:nvSpPr>
        <p:spPr>
          <a:xfrm>
            <a:off x="3605752" y="2023891"/>
            <a:ext cx="1345901" cy="6177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1D5CF8-DB74-555A-60FB-86910970A2C0}"/>
              </a:ext>
            </a:extLst>
          </p:cNvPr>
          <p:cNvSpPr/>
          <p:nvPr/>
        </p:nvSpPr>
        <p:spPr>
          <a:xfrm>
            <a:off x="3599239" y="3902698"/>
            <a:ext cx="1345901" cy="27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D01BCE-CF5A-3BDE-0389-D062BFDA32F1}"/>
              </a:ext>
            </a:extLst>
          </p:cNvPr>
          <p:cNvSpPr/>
          <p:nvPr/>
        </p:nvSpPr>
        <p:spPr>
          <a:xfrm>
            <a:off x="3612265" y="5281129"/>
            <a:ext cx="1345901" cy="2771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E7F77-2FF1-07A3-93AD-3FFD5D1CA74C}"/>
              </a:ext>
            </a:extLst>
          </p:cNvPr>
          <p:cNvSpPr txBox="1"/>
          <p:nvPr/>
        </p:nvSpPr>
        <p:spPr>
          <a:xfrm>
            <a:off x="455556" y="8439632"/>
            <a:ext cx="1012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* Parson 2017 ,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Testing the white dwarf mass-radius relationship with eclipsing binaries</a:t>
            </a:r>
          </a:p>
          <a:p>
            <a:endParaRPr lang="ko-KR" alt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7" name="Google Shape;59;p3">
            <a:extLst>
              <a:ext uri="{FF2B5EF4-FFF2-40B4-BE49-F238E27FC236}">
                <a16:creationId xmlns:a16="http://schemas.microsoft.com/office/drawing/2014/main" id="{E7099893-E207-A22A-187A-AFC788F866D3}"/>
              </a:ext>
            </a:extLst>
          </p:cNvPr>
          <p:cNvSpPr txBox="1"/>
          <p:nvPr/>
        </p:nvSpPr>
        <p:spPr>
          <a:xfrm>
            <a:off x="455556" y="1248351"/>
            <a:ext cx="5715000" cy="63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*Data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 – Parson (2017) </a:t>
            </a:r>
            <a:endParaRPr sz="32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카페24 써라운드" pitchFamily="2" charset="-127"/>
              <a:sym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5"/>
          <p:cNvCxnSpPr/>
          <p:nvPr/>
        </p:nvCxnSpPr>
        <p:spPr>
          <a:xfrm>
            <a:off x="15646338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91" name="Google Shape;91;p5"/>
          <p:cNvCxnSpPr/>
          <p:nvPr/>
        </p:nvCxnSpPr>
        <p:spPr>
          <a:xfrm>
            <a:off x="16287689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92" name="Google Shape;92;p5"/>
          <p:cNvCxnSpPr/>
          <p:nvPr/>
        </p:nvCxnSpPr>
        <p:spPr>
          <a:xfrm>
            <a:off x="16929039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93" name="Google Shape;93;p5"/>
          <p:cNvCxnSpPr/>
          <p:nvPr/>
        </p:nvCxnSpPr>
        <p:spPr>
          <a:xfrm>
            <a:off x="17570388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94" name="Google Shape;94;p5"/>
          <p:cNvSpPr txBox="1"/>
          <p:nvPr/>
        </p:nvSpPr>
        <p:spPr>
          <a:xfrm>
            <a:off x="-685800" y="309314"/>
            <a:ext cx="7620000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01. </a:t>
            </a:r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Introduction</a:t>
            </a:r>
            <a:endParaRPr sz="48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카페24 써라운드" pitchFamily="2" charset="-127"/>
              <a:sym typeface="Arial"/>
            </a:endParaRPr>
          </a:p>
        </p:txBody>
      </p:sp>
      <p:sp>
        <p:nvSpPr>
          <p:cNvPr id="17" name="Google Shape;59;p3">
            <a:extLst>
              <a:ext uri="{FF2B5EF4-FFF2-40B4-BE49-F238E27FC236}">
                <a16:creationId xmlns:a16="http://schemas.microsoft.com/office/drawing/2014/main" id="{E7099893-E207-A22A-187A-AFC788F866D3}"/>
              </a:ext>
            </a:extLst>
          </p:cNvPr>
          <p:cNvSpPr txBox="1"/>
          <p:nvPr/>
        </p:nvSpPr>
        <p:spPr>
          <a:xfrm>
            <a:off x="455556" y="1248351"/>
            <a:ext cx="5715000" cy="63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*Data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 – Parson (2017) </a:t>
            </a:r>
            <a:endParaRPr sz="32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카페24 써라운드" pitchFamily="2" charset="-127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CF8E1-62BA-336D-E12D-D862D422272C}"/>
                  </a:ext>
                </a:extLst>
              </p:cNvPr>
              <p:cNvSpPr txBox="1"/>
              <p:nvPr/>
            </p:nvSpPr>
            <p:spPr>
              <a:xfrm>
                <a:off x="423658" y="2141681"/>
                <a:ext cx="10396742" cy="6519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1. Spectroscopic method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: To calculate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40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4000" b="0" i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4000" b="1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4000" b="1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4000" b="1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  <m:t>𝒆𝒇𝒇</m:t>
                            </m:r>
                          </m:sub>
                        </m:sSub>
                      </m:e>
                    </m:func>
                    <m:r>
                      <a:rPr lang="en-US" altLang="ko-KR" sz="4000" b="1" i="1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36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3600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36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log</m:t>
                        </m:r>
                      </m:fName>
                      <m:e>
                        <m:r>
                          <a:rPr lang="en-US" altLang="ko-KR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𝒈</m:t>
                        </m:r>
                      </m:e>
                    </m:func>
                  </m:oMath>
                </a14:m>
                <a:endParaRPr lang="en-US" altLang="ko-KR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endParaRPr lang="en-US" altLang="ko-KR" sz="36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Temperature and surface gravity affect to  spectral shape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Red lines is  the lowest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𝜒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to Balmer lines data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: X-shooter technique </a:t>
                </a:r>
              </a:p>
              <a:p>
                <a:endPara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CF8E1-62BA-336D-E12D-D862D4222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58" y="2141681"/>
                <a:ext cx="10396742" cy="6519990"/>
              </a:xfrm>
              <a:prstGeom prst="rect">
                <a:avLst/>
              </a:prstGeom>
              <a:blipFill>
                <a:blip r:embed="rId3"/>
                <a:stretch>
                  <a:fillRect l="-2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872B8F9-D15C-264A-E966-CFA61737A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739" y="1879232"/>
            <a:ext cx="7417778" cy="6072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8BACF-12EE-844D-9849-6B58A6B3BA83}"/>
              </a:ext>
            </a:extLst>
          </p:cNvPr>
          <p:cNvSpPr txBox="1"/>
          <p:nvPr/>
        </p:nvSpPr>
        <p:spPr>
          <a:xfrm>
            <a:off x="10577739" y="8572500"/>
            <a:ext cx="4781490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Credit: Chandra et al.(2020) in Fig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4407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D8FCE44-6F07-7DDF-CF0E-7BCEC76C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25" y="1879232"/>
            <a:ext cx="7159638" cy="5980208"/>
          </a:xfrm>
          <a:prstGeom prst="rect">
            <a:avLst/>
          </a:prstGeom>
        </p:spPr>
      </p:pic>
      <p:cxnSp>
        <p:nvCxnSpPr>
          <p:cNvPr id="90" name="Google Shape;90;p5"/>
          <p:cNvCxnSpPr/>
          <p:nvPr/>
        </p:nvCxnSpPr>
        <p:spPr>
          <a:xfrm>
            <a:off x="15646338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91" name="Google Shape;91;p5"/>
          <p:cNvCxnSpPr/>
          <p:nvPr/>
        </p:nvCxnSpPr>
        <p:spPr>
          <a:xfrm>
            <a:off x="16287689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92" name="Google Shape;92;p5"/>
          <p:cNvCxnSpPr/>
          <p:nvPr/>
        </p:nvCxnSpPr>
        <p:spPr>
          <a:xfrm>
            <a:off x="16929039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93" name="Google Shape;93;p5"/>
          <p:cNvCxnSpPr/>
          <p:nvPr/>
        </p:nvCxnSpPr>
        <p:spPr>
          <a:xfrm>
            <a:off x="17570388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94" name="Google Shape;94;p5"/>
          <p:cNvSpPr txBox="1"/>
          <p:nvPr/>
        </p:nvSpPr>
        <p:spPr>
          <a:xfrm>
            <a:off x="-685800" y="309314"/>
            <a:ext cx="7620000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01. </a:t>
            </a:r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Introduction</a:t>
            </a:r>
            <a:endParaRPr sz="48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카페24 써라운드" pitchFamily="2" charset="-127"/>
              <a:sym typeface="Arial"/>
            </a:endParaRPr>
          </a:p>
        </p:txBody>
      </p:sp>
      <p:sp>
        <p:nvSpPr>
          <p:cNvPr id="17" name="Google Shape;59;p3">
            <a:extLst>
              <a:ext uri="{FF2B5EF4-FFF2-40B4-BE49-F238E27FC236}">
                <a16:creationId xmlns:a16="http://schemas.microsoft.com/office/drawing/2014/main" id="{E7099893-E207-A22A-187A-AFC788F866D3}"/>
              </a:ext>
            </a:extLst>
          </p:cNvPr>
          <p:cNvSpPr txBox="1"/>
          <p:nvPr/>
        </p:nvSpPr>
        <p:spPr>
          <a:xfrm>
            <a:off x="455556" y="1248351"/>
            <a:ext cx="5715000" cy="63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*Data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 – Parson (2017) </a:t>
            </a:r>
            <a:endParaRPr sz="32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카페24 써라운드" pitchFamily="2" charset="-127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CF8E1-62BA-336D-E12D-D862D422272C}"/>
                  </a:ext>
                </a:extLst>
              </p:cNvPr>
              <p:cNvSpPr txBox="1"/>
              <p:nvPr/>
            </p:nvSpPr>
            <p:spPr>
              <a:xfrm>
                <a:off x="423658" y="1943824"/>
                <a:ext cx="10396742" cy="7229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2. </a:t>
                </a:r>
                <a:r>
                  <a:rPr lang="en-US" altLang="ko-KR" sz="40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Photometic</a:t>
                </a: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method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: To calculate </a:t>
                </a:r>
                <a:r>
                  <a:rPr lang="en-US" altLang="ko-KR" sz="36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Radius </a:t>
                </a:r>
                <a:endParaRPr lang="en-US" altLang="ko-KR" sz="36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Stefan-Boltzmann Law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𝐿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 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𝜎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𝑒𝑓𝑓</m:t>
                          </m:r>
                        </m:sub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4</m:t>
                          </m:r>
                        </m:sup>
                      </m:sSubSup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 , 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𝐴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=4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𝜋</m:t>
                      </m:r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è"/>
                </a:pP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Challenging to get total Luminosity</a:t>
                </a: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è"/>
                </a:pPr>
                <a:endPara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Spectral Energy Distribution (SED) and Distance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𝜈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=4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𝜋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𝑅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/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𝐷</m:t>
                              </m:r>
                            </m:e>
                          </m:d>
                        </m:e>
                        <m: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2</m:t>
                          </m:r>
                        </m:sup>
                      </m:sSup>
                      <m:r>
                        <m:rPr>
                          <m:lit/>
                        </m:rPr>
                        <a:rPr lang="en-US" altLang="ko-KR" sz="3200" i="1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∙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𝜈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𝑒𝑓𝑓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,</m:t>
                      </m:r>
                      <m:func>
                        <m:func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𝑔</m:t>
                          </m:r>
                        </m:e>
                      </m:func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: ULTRACAM , ULTRASPEC techniques</a:t>
                </a:r>
                <a:endParaRPr lang="en-US" altLang="ko-KR" sz="36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CF8E1-62BA-336D-E12D-D862D4222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58" y="1943824"/>
                <a:ext cx="10396742" cy="7229543"/>
              </a:xfrm>
              <a:prstGeom prst="rect">
                <a:avLst/>
              </a:prstGeom>
              <a:blipFill>
                <a:blip r:embed="rId4"/>
                <a:stretch>
                  <a:fillRect l="-2110" b="-17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8B73608-6547-C84D-0E66-970B23279B87}"/>
              </a:ext>
            </a:extLst>
          </p:cNvPr>
          <p:cNvSpPr txBox="1"/>
          <p:nvPr/>
        </p:nvSpPr>
        <p:spPr>
          <a:xfrm>
            <a:off x="10820400" y="8630038"/>
            <a:ext cx="4140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Credit: Chandra et al.(2020) in Fig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928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9A35A26-1371-958F-6E5B-0F5FC0BCEE3A}"/>
              </a:ext>
            </a:extLst>
          </p:cNvPr>
          <p:cNvSpPr txBox="1"/>
          <p:nvPr/>
        </p:nvSpPr>
        <p:spPr>
          <a:xfrm>
            <a:off x="1181100" y="2723895"/>
            <a:ext cx="15925800" cy="483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0000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02 </a:t>
            </a:r>
          </a:p>
          <a:p>
            <a:pPr algn="ctr">
              <a:lnSpc>
                <a:spcPct val="150000"/>
              </a:lnSpc>
            </a:pPr>
            <a:r>
              <a:rPr lang="en-US" altLang="ko-KR" sz="8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Mass-Radius Relationship  with</a:t>
            </a:r>
            <a:b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</a:t>
            </a:r>
            <a:r>
              <a:rPr lang="en-US" altLang="ko-KR" sz="8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emperature Normalization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607C49-142F-D2D8-4CCB-A0FE5997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32" y="1141014"/>
            <a:ext cx="15296271" cy="6443075"/>
          </a:xfrm>
          <a:prstGeom prst="rect">
            <a:avLst/>
          </a:prstGeom>
        </p:spPr>
      </p:pic>
      <p:sp>
        <p:nvSpPr>
          <p:cNvPr id="125" name="Google Shape;125;p8"/>
          <p:cNvSpPr txBox="1"/>
          <p:nvPr/>
        </p:nvSpPr>
        <p:spPr>
          <a:xfrm>
            <a:off x="457198" y="425049"/>
            <a:ext cx="17830801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altLang="ko-KR" sz="4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Radius and Mass Distribution With Temperature</a:t>
            </a:r>
          </a:p>
        </p:txBody>
      </p:sp>
      <p:sp>
        <p:nvSpPr>
          <p:cNvPr id="127" name="Google Shape;127;p8"/>
          <p:cNvSpPr txBox="1"/>
          <p:nvPr/>
        </p:nvSpPr>
        <p:spPr>
          <a:xfrm>
            <a:off x="1549336" y="1232932"/>
            <a:ext cx="9560718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altLang="ko-KR" sz="2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* Radius and Mass Distribution With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00774-9404-83ED-9C95-629D7D7707B5}"/>
              </a:ext>
            </a:extLst>
          </p:cNvPr>
          <p:cNvSpPr txBox="1"/>
          <p:nvPr/>
        </p:nvSpPr>
        <p:spPr>
          <a:xfrm>
            <a:off x="2962800" y="7772974"/>
            <a:ext cx="17907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카페24 써라운드" pitchFamily="2" charset="-127"/>
              </a:rPr>
              <a:t>Distribution of Radius and Mass With Temperature</a:t>
            </a:r>
          </a:p>
          <a:p>
            <a:endParaRPr lang="en-US" altLang="ko-KR" sz="27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카페24 써라운드" pitchFamily="2" charset="-127"/>
            </a:endParaRPr>
          </a:p>
          <a:p>
            <a:r>
              <a:rPr lang="en-US" altLang="ko-KR" sz="27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카페24 써라운드" pitchFamily="2" charset="-127"/>
              </a:rPr>
              <a:t>Theoretical radius and observed radius don’t match (Dash Line)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35A34-5D60-A58C-AB64-6E57877F5991}"/>
              </a:ext>
            </a:extLst>
          </p:cNvPr>
          <p:cNvSpPr/>
          <p:nvPr/>
        </p:nvSpPr>
        <p:spPr>
          <a:xfrm>
            <a:off x="1069821" y="3974725"/>
            <a:ext cx="2057400" cy="55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B4A99-799B-B4B3-360F-0FE54ED9C9B1}"/>
                  </a:ext>
                </a:extLst>
              </p:cNvPr>
              <p:cNvSpPr txBox="1"/>
              <p:nvPr/>
            </p:nvSpPr>
            <p:spPr>
              <a:xfrm rot="16200000">
                <a:off x="1931331" y="4043674"/>
                <a:ext cx="1420517" cy="642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B4A99-799B-B4B3-360F-0FE54ED9C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31331" y="4043674"/>
                <a:ext cx="1420517" cy="6424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E332E4-9D89-AB28-F0A2-80FC64B08021}"/>
              </a:ext>
            </a:extLst>
          </p:cNvPr>
          <p:cNvSpPr/>
          <p:nvPr/>
        </p:nvSpPr>
        <p:spPr>
          <a:xfrm>
            <a:off x="8336632" y="7046987"/>
            <a:ext cx="1614736" cy="55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C1BAA9-48E5-7C9E-AE8A-3F11DC078D03}"/>
                  </a:ext>
                </a:extLst>
              </p:cNvPr>
              <p:cNvSpPr txBox="1"/>
              <p:nvPr/>
            </p:nvSpPr>
            <p:spPr>
              <a:xfrm>
                <a:off x="8295071" y="7130554"/>
                <a:ext cx="1614736" cy="642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C1BAA9-48E5-7C9E-AE8A-3F11DC078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071" y="7130554"/>
                <a:ext cx="1614736" cy="642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BCE4EA-4340-7C88-FDD5-4685338C326A}"/>
              </a:ext>
            </a:extLst>
          </p:cNvPr>
          <p:cNvSpPr/>
          <p:nvPr/>
        </p:nvSpPr>
        <p:spPr>
          <a:xfrm>
            <a:off x="15509403" y="4282017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7E135-02BD-C0D6-B2E7-EB0CCD2F1182}"/>
                  </a:ext>
                </a:extLst>
              </p:cNvPr>
              <p:cNvSpPr txBox="1"/>
              <p:nvPr/>
            </p:nvSpPr>
            <p:spPr>
              <a:xfrm rot="5400000">
                <a:off x="15493125" y="4059413"/>
                <a:ext cx="1048685" cy="664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7E135-02BD-C0D6-B2E7-EB0CCD2F1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5493125" y="4059413"/>
                <a:ext cx="1048685" cy="6649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15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/>
        </p:nvSpPr>
        <p:spPr>
          <a:xfrm>
            <a:off x="457198" y="425049"/>
            <a:ext cx="17830801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altLang="ko-KR" sz="4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Radius and Mass Distribution With Temperature</a:t>
            </a:r>
          </a:p>
        </p:txBody>
      </p:sp>
      <p:sp>
        <p:nvSpPr>
          <p:cNvPr id="127" name="Google Shape;127;p8"/>
          <p:cNvSpPr txBox="1"/>
          <p:nvPr/>
        </p:nvSpPr>
        <p:spPr>
          <a:xfrm>
            <a:off x="1549336" y="1232932"/>
            <a:ext cx="9560718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altLang="ko-KR" sz="2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* Radius and Mass Distribution With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00774-9404-83ED-9C95-629D7D7707B5}"/>
              </a:ext>
            </a:extLst>
          </p:cNvPr>
          <p:cNvSpPr txBox="1"/>
          <p:nvPr/>
        </p:nvSpPr>
        <p:spPr>
          <a:xfrm>
            <a:off x="228600" y="7891531"/>
            <a:ext cx="1145774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카페24 써라운드" pitchFamily="2" charset="-127"/>
              </a:rPr>
              <a:t>Distribution of Radius and Mass With Temperature</a:t>
            </a:r>
          </a:p>
          <a:p>
            <a:endParaRPr lang="en-US" altLang="ko-KR" sz="27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카페24 써라운드" pitchFamily="2" charset="-127"/>
            </a:endParaRPr>
          </a:p>
          <a:p>
            <a:r>
              <a:rPr lang="en-US" altLang="ko-KR" sz="27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카페24 써라운드" pitchFamily="2" charset="-127"/>
              </a:rPr>
              <a:t>Theoretical radius and observed radius doesn’t match (Dash Line)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35A34-5D60-A58C-AB64-6E57877F5991}"/>
              </a:ext>
            </a:extLst>
          </p:cNvPr>
          <p:cNvSpPr/>
          <p:nvPr/>
        </p:nvSpPr>
        <p:spPr>
          <a:xfrm>
            <a:off x="1069821" y="3974725"/>
            <a:ext cx="2057400" cy="55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E332E4-9D89-AB28-F0A2-80FC64B08021}"/>
              </a:ext>
            </a:extLst>
          </p:cNvPr>
          <p:cNvSpPr/>
          <p:nvPr/>
        </p:nvSpPr>
        <p:spPr>
          <a:xfrm>
            <a:off x="8336632" y="7046987"/>
            <a:ext cx="1614736" cy="55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07C49-142F-D2D8-4CCB-A0FE5997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302152"/>
            <a:ext cx="10545064" cy="64430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BCE4EA-4340-7C88-FDD5-4685338C326A}"/>
              </a:ext>
            </a:extLst>
          </p:cNvPr>
          <p:cNvSpPr/>
          <p:nvPr/>
        </p:nvSpPr>
        <p:spPr>
          <a:xfrm rot="5400000">
            <a:off x="-295269" y="4486982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B4A99-799B-B4B3-360F-0FE54ED9C9B1}"/>
                  </a:ext>
                </a:extLst>
              </p:cNvPr>
              <p:cNvSpPr txBox="1"/>
              <p:nvPr/>
            </p:nvSpPr>
            <p:spPr>
              <a:xfrm rot="16200000">
                <a:off x="-313218" y="4375402"/>
                <a:ext cx="1420517" cy="442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B4A99-799B-B4B3-360F-0FE54ED9C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13218" y="4375402"/>
                <a:ext cx="1420517" cy="442877"/>
              </a:xfrm>
              <a:prstGeom prst="rect">
                <a:avLst/>
              </a:prstGeom>
              <a:blipFill>
                <a:blip r:embed="rId4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2BFA3E9D-D5A8-73DE-FEA6-3E93CC6D254D}"/>
              </a:ext>
            </a:extLst>
          </p:cNvPr>
          <p:cNvSpPr/>
          <p:nvPr/>
        </p:nvSpPr>
        <p:spPr>
          <a:xfrm rot="10800000">
            <a:off x="3863765" y="7187096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C6CF79-13A5-D933-2E1F-DAE261B2413A}"/>
              </a:ext>
            </a:extLst>
          </p:cNvPr>
          <p:cNvSpPr/>
          <p:nvPr/>
        </p:nvSpPr>
        <p:spPr>
          <a:xfrm rot="5400000">
            <a:off x="8435096" y="4307069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C1BAA9-48E5-7C9E-AE8A-3F11DC078D03}"/>
                  </a:ext>
                </a:extLst>
              </p:cNvPr>
              <p:cNvSpPr txBox="1"/>
              <p:nvPr/>
            </p:nvSpPr>
            <p:spPr>
              <a:xfrm>
                <a:off x="4191000" y="7296955"/>
                <a:ext cx="1113179" cy="642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C1BAA9-48E5-7C9E-AE8A-3F11DC078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7296955"/>
                <a:ext cx="1113179" cy="642420"/>
              </a:xfrm>
              <a:prstGeom prst="rect">
                <a:avLst/>
              </a:prstGeom>
              <a:blipFill>
                <a:blip r:embed="rId5"/>
                <a:stretch>
                  <a:fillRect r="-29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7E135-02BD-C0D6-B2E7-EB0CCD2F1182}"/>
                  </a:ext>
                </a:extLst>
              </p:cNvPr>
              <p:cNvSpPr txBox="1"/>
              <p:nvPr/>
            </p:nvSpPr>
            <p:spPr>
              <a:xfrm rot="5400000">
                <a:off x="9420122" y="4389962"/>
                <a:ext cx="1048685" cy="458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7E135-02BD-C0D6-B2E7-EB0CCD2F1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20122" y="4389962"/>
                <a:ext cx="1048685" cy="458392"/>
              </a:xfrm>
              <a:prstGeom prst="rect">
                <a:avLst/>
              </a:prstGeom>
              <a:blipFill>
                <a:blip r:embed="rId6"/>
                <a:stretch>
                  <a:fillRect l="-4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6DC7CB-EF50-38D7-789B-EA8AA38E36DA}"/>
              </a:ext>
            </a:extLst>
          </p:cNvPr>
          <p:cNvSpPr txBox="1"/>
          <p:nvPr/>
        </p:nvSpPr>
        <p:spPr>
          <a:xfrm>
            <a:off x="10419685" y="2004179"/>
            <a:ext cx="758732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Three conjectures</a:t>
            </a:r>
          </a:p>
          <a:p>
            <a:pPr marL="914400" indent="-914400">
              <a:lnSpc>
                <a:spcPct val="250000"/>
              </a:lnSpc>
              <a:buAutoNum type="arabicPeriod"/>
            </a:pPr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Theory is wrong.</a:t>
            </a:r>
          </a:p>
          <a:p>
            <a:pPr marL="914400" indent="-914400">
              <a:lnSpc>
                <a:spcPct val="250000"/>
              </a:lnSpc>
              <a:buAutoNum type="arabicPeriod"/>
            </a:pPr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 is wrong</a:t>
            </a:r>
          </a:p>
          <a:p>
            <a:pPr marL="914400" indent="-914400">
              <a:lnSpc>
                <a:spcPct val="250000"/>
              </a:lnSpc>
              <a:buAutoNum type="arabicPeriod"/>
            </a:pPr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There is something else</a:t>
            </a:r>
            <a:endParaRPr lang="en-US" altLang="ko-KR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5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/>
        </p:nvSpPr>
        <p:spPr>
          <a:xfrm>
            <a:off x="457198" y="425049"/>
            <a:ext cx="17830801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altLang="ko-KR" sz="4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Radius and Mass Distribution With Temperature</a:t>
            </a:r>
          </a:p>
        </p:txBody>
      </p:sp>
      <p:sp>
        <p:nvSpPr>
          <p:cNvPr id="127" name="Google Shape;127;p8"/>
          <p:cNvSpPr txBox="1"/>
          <p:nvPr/>
        </p:nvSpPr>
        <p:spPr>
          <a:xfrm>
            <a:off x="1549336" y="1232932"/>
            <a:ext cx="9560718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altLang="ko-KR" sz="2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* Radius and Mass Distribution With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00774-9404-83ED-9C95-629D7D7707B5}"/>
              </a:ext>
            </a:extLst>
          </p:cNvPr>
          <p:cNvSpPr txBox="1"/>
          <p:nvPr/>
        </p:nvSpPr>
        <p:spPr>
          <a:xfrm>
            <a:off x="228600" y="7891531"/>
            <a:ext cx="1145774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카페24 써라운드" pitchFamily="2" charset="-127"/>
              </a:rPr>
              <a:t>Distribution of Radius and Mass With Temperature</a:t>
            </a:r>
          </a:p>
          <a:p>
            <a:endParaRPr lang="en-US" altLang="ko-KR" sz="27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카페24 써라운드" pitchFamily="2" charset="-127"/>
            </a:endParaRPr>
          </a:p>
          <a:p>
            <a:r>
              <a:rPr lang="en-US" altLang="ko-KR" sz="27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카페24 써라운드" pitchFamily="2" charset="-127"/>
              </a:rPr>
              <a:t>Theoretical radius and observed radius doesn’t match (Dash Line)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35A34-5D60-A58C-AB64-6E57877F5991}"/>
              </a:ext>
            </a:extLst>
          </p:cNvPr>
          <p:cNvSpPr/>
          <p:nvPr/>
        </p:nvSpPr>
        <p:spPr>
          <a:xfrm>
            <a:off x="1069821" y="3974725"/>
            <a:ext cx="2057400" cy="55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E332E4-9D89-AB28-F0A2-80FC64B08021}"/>
              </a:ext>
            </a:extLst>
          </p:cNvPr>
          <p:cNvSpPr/>
          <p:nvPr/>
        </p:nvSpPr>
        <p:spPr>
          <a:xfrm>
            <a:off x="8336632" y="7046987"/>
            <a:ext cx="1614736" cy="55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07C49-142F-D2D8-4CCB-A0FE5997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302152"/>
            <a:ext cx="10545064" cy="64430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BCE4EA-4340-7C88-FDD5-4685338C326A}"/>
              </a:ext>
            </a:extLst>
          </p:cNvPr>
          <p:cNvSpPr/>
          <p:nvPr/>
        </p:nvSpPr>
        <p:spPr>
          <a:xfrm rot="5400000">
            <a:off x="-295269" y="4486982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B4A99-799B-B4B3-360F-0FE54ED9C9B1}"/>
                  </a:ext>
                </a:extLst>
              </p:cNvPr>
              <p:cNvSpPr txBox="1"/>
              <p:nvPr/>
            </p:nvSpPr>
            <p:spPr>
              <a:xfrm rot="16200000">
                <a:off x="-313218" y="4375402"/>
                <a:ext cx="1420517" cy="442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B4A99-799B-B4B3-360F-0FE54ED9C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13218" y="4375402"/>
                <a:ext cx="1420517" cy="442877"/>
              </a:xfrm>
              <a:prstGeom prst="rect">
                <a:avLst/>
              </a:prstGeom>
              <a:blipFill>
                <a:blip r:embed="rId4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2BFA3E9D-D5A8-73DE-FEA6-3E93CC6D254D}"/>
              </a:ext>
            </a:extLst>
          </p:cNvPr>
          <p:cNvSpPr/>
          <p:nvPr/>
        </p:nvSpPr>
        <p:spPr>
          <a:xfrm rot="10800000">
            <a:off x="3863765" y="7187096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C6CF79-13A5-D933-2E1F-DAE261B2413A}"/>
              </a:ext>
            </a:extLst>
          </p:cNvPr>
          <p:cNvSpPr/>
          <p:nvPr/>
        </p:nvSpPr>
        <p:spPr>
          <a:xfrm rot="5400000">
            <a:off x="8435096" y="4307069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C1BAA9-48E5-7C9E-AE8A-3F11DC078D03}"/>
                  </a:ext>
                </a:extLst>
              </p:cNvPr>
              <p:cNvSpPr txBox="1"/>
              <p:nvPr/>
            </p:nvSpPr>
            <p:spPr>
              <a:xfrm>
                <a:off x="4191000" y="7296955"/>
                <a:ext cx="1113179" cy="642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C1BAA9-48E5-7C9E-AE8A-3F11DC078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7296955"/>
                <a:ext cx="1113179" cy="642420"/>
              </a:xfrm>
              <a:prstGeom prst="rect">
                <a:avLst/>
              </a:prstGeom>
              <a:blipFill>
                <a:blip r:embed="rId5"/>
                <a:stretch>
                  <a:fillRect r="-29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7E135-02BD-C0D6-B2E7-EB0CCD2F1182}"/>
                  </a:ext>
                </a:extLst>
              </p:cNvPr>
              <p:cNvSpPr txBox="1"/>
              <p:nvPr/>
            </p:nvSpPr>
            <p:spPr>
              <a:xfrm rot="5400000">
                <a:off x="9420122" y="4389962"/>
                <a:ext cx="1048685" cy="458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7E135-02BD-C0D6-B2E7-EB0CCD2F1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20122" y="4389962"/>
                <a:ext cx="1048685" cy="458392"/>
              </a:xfrm>
              <a:prstGeom prst="rect">
                <a:avLst/>
              </a:prstGeom>
              <a:blipFill>
                <a:blip r:embed="rId6"/>
                <a:stretch>
                  <a:fillRect l="-4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6DC7CB-EF50-38D7-789B-EA8AA38E36DA}"/>
              </a:ext>
            </a:extLst>
          </p:cNvPr>
          <p:cNvSpPr txBox="1"/>
          <p:nvPr/>
        </p:nvSpPr>
        <p:spPr>
          <a:xfrm>
            <a:off x="10171085" y="1786869"/>
            <a:ext cx="758732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Three conjectures</a:t>
            </a:r>
          </a:p>
          <a:p>
            <a:pPr marL="914400" indent="-914400">
              <a:lnSpc>
                <a:spcPct val="250000"/>
              </a:lnSpc>
              <a:buAutoNum type="arabicPeriod"/>
            </a:pPr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Theory is wrong.</a:t>
            </a:r>
          </a:p>
          <a:p>
            <a:endParaRPr lang="en-US" altLang="ko-KR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One possible is EOS at Zero Temperature .</a:t>
            </a:r>
          </a:p>
          <a:p>
            <a:endParaRPr lang="en-US" altLang="ko-KR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But, this is too difficult to calculate.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48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/>
        </p:nvSpPr>
        <p:spPr>
          <a:xfrm>
            <a:off x="457198" y="425049"/>
            <a:ext cx="17830801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altLang="ko-KR" sz="4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Radius and Mass Distribution With Temperature</a:t>
            </a:r>
          </a:p>
        </p:txBody>
      </p:sp>
      <p:sp>
        <p:nvSpPr>
          <p:cNvPr id="127" name="Google Shape;127;p8"/>
          <p:cNvSpPr txBox="1"/>
          <p:nvPr/>
        </p:nvSpPr>
        <p:spPr>
          <a:xfrm>
            <a:off x="1549336" y="1232932"/>
            <a:ext cx="9560718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altLang="ko-KR" sz="2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* Radius and Mass Distribution With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00774-9404-83ED-9C95-629D7D7707B5}"/>
              </a:ext>
            </a:extLst>
          </p:cNvPr>
          <p:cNvSpPr txBox="1"/>
          <p:nvPr/>
        </p:nvSpPr>
        <p:spPr>
          <a:xfrm>
            <a:off x="228600" y="7891531"/>
            <a:ext cx="1145774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카페24 써라운드" pitchFamily="2" charset="-127"/>
              </a:rPr>
              <a:t>Distribution of Radius and Mass With Temperature</a:t>
            </a:r>
          </a:p>
          <a:p>
            <a:endParaRPr lang="en-US" altLang="ko-KR" sz="27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카페24 써라운드" pitchFamily="2" charset="-127"/>
            </a:endParaRPr>
          </a:p>
          <a:p>
            <a:r>
              <a:rPr lang="en-US" altLang="ko-KR" sz="27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카페24 써라운드" pitchFamily="2" charset="-127"/>
              </a:rPr>
              <a:t>Theoretical radius and observed radius doesn’t match (Dash Line)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35A34-5D60-A58C-AB64-6E57877F5991}"/>
              </a:ext>
            </a:extLst>
          </p:cNvPr>
          <p:cNvSpPr/>
          <p:nvPr/>
        </p:nvSpPr>
        <p:spPr>
          <a:xfrm>
            <a:off x="1069821" y="3974725"/>
            <a:ext cx="2057400" cy="55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E332E4-9D89-AB28-F0A2-80FC64B08021}"/>
              </a:ext>
            </a:extLst>
          </p:cNvPr>
          <p:cNvSpPr/>
          <p:nvPr/>
        </p:nvSpPr>
        <p:spPr>
          <a:xfrm>
            <a:off x="8336632" y="7046987"/>
            <a:ext cx="1614736" cy="55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07C49-142F-D2D8-4CCB-A0FE5997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302152"/>
            <a:ext cx="10545064" cy="64430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BCE4EA-4340-7C88-FDD5-4685338C326A}"/>
              </a:ext>
            </a:extLst>
          </p:cNvPr>
          <p:cNvSpPr/>
          <p:nvPr/>
        </p:nvSpPr>
        <p:spPr>
          <a:xfrm rot="5400000">
            <a:off x="-295269" y="4486982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B4A99-799B-B4B3-360F-0FE54ED9C9B1}"/>
                  </a:ext>
                </a:extLst>
              </p:cNvPr>
              <p:cNvSpPr txBox="1"/>
              <p:nvPr/>
            </p:nvSpPr>
            <p:spPr>
              <a:xfrm rot="16200000">
                <a:off x="-313218" y="4375402"/>
                <a:ext cx="1420517" cy="442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B4A99-799B-B4B3-360F-0FE54ED9C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13218" y="4375402"/>
                <a:ext cx="1420517" cy="442877"/>
              </a:xfrm>
              <a:prstGeom prst="rect">
                <a:avLst/>
              </a:prstGeom>
              <a:blipFill>
                <a:blip r:embed="rId4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2BFA3E9D-D5A8-73DE-FEA6-3E93CC6D254D}"/>
              </a:ext>
            </a:extLst>
          </p:cNvPr>
          <p:cNvSpPr/>
          <p:nvPr/>
        </p:nvSpPr>
        <p:spPr>
          <a:xfrm rot="10800000">
            <a:off x="3863765" y="7187096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C6CF79-13A5-D933-2E1F-DAE261B2413A}"/>
              </a:ext>
            </a:extLst>
          </p:cNvPr>
          <p:cNvSpPr/>
          <p:nvPr/>
        </p:nvSpPr>
        <p:spPr>
          <a:xfrm rot="5400000">
            <a:off x="8435096" y="4307069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C1BAA9-48E5-7C9E-AE8A-3F11DC078D03}"/>
                  </a:ext>
                </a:extLst>
              </p:cNvPr>
              <p:cNvSpPr txBox="1"/>
              <p:nvPr/>
            </p:nvSpPr>
            <p:spPr>
              <a:xfrm>
                <a:off x="4191000" y="7296955"/>
                <a:ext cx="1113179" cy="642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C1BAA9-48E5-7C9E-AE8A-3F11DC078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7296955"/>
                <a:ext cx="1113179" cy="642420"/>
              </a:xfrm>
              <a:prstGeom prst="rect">
                <a:avLst/>
              </a:prstGeom>
              <a:blipFill>
                <a:blip r:embed="rId5"/>
                <a:stretch>
                  <a:fillRect r="-29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7E135-02BD-C0D6-B2E7-EB0CCD2F1182}"/>
                  </a:ext>
                </a:extLst>
              </p:cNvPr>
              <p:cNvSpPr txBox="1"/>
              <p:nvPr/>
            </p:nvSpPr>
            <p:spPr>
              <a:xfrm rot="5400000">
                <a:off x="9420122" y="4389962"/>
                <a:ext cx="1048685" cy="458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7E135-02BD-C0D6-B2E7-EB0CCD2F1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20122" y="4389962"/>
                <a:ext cx="1048685" cy="458392"/>
              </a:xfrm>
              <a:prstGeom prst="rect">
                <a:avLst/>
              </a:prstGeom>
              <a:blipFill>
                <a:blip r:embed="rId6"/>
                <a:stretch>
                  <a:fillRect l="-4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DC7CB-EF50-38D7-789B-EA8AA38E36DA}"/>
                  </a:ext>
                </a:extLst>
              </p:cNvPr>
              <p:cNvSpPr txBox="1"/>
              <p:nvPr/>
            </p:nvSpPr>
            <p:spPr>
              <a:xfrm>
                <a:off x="10171085" y="1786869"/>
                <a:ext cx="7587329" cy="578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Three conjectures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ko-KR" sz="44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2.   Data is wrong</a:t>
                </a:r>
              </a:p>
              <a:p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But, Parsons data is quite precise.</a:t>
                </a:r>
              </a:p>
              <a:p>
                <a:endPara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Comparing to other study,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8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Using gravitational Redshift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𝑧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𝑟𝑒𝑠𝑡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𝑟𝑒𝑠𝑡</m:t>
                              </m:r>
                            </m:sub>
                          </m:sSub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𝐺𝑀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𝑅𝑐</m:t>
                          </m:r>
                        </m:den>
                      </m:f>
                    </m:oMath>
                  </m:oMathPara>
                </a14:m>
                <a:endParaRPr lang="en-US" altLang="ko-KR" sz="28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DC7CB-EF50-38D7-789B-EA8AA38E3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085" y="1786869"/>
                <a:ext cx="7587329" cy="5784660"/>
              </a:xfrm>
              <a:prstGeom prst="rect">
                <a:avLst/>
              </a:prstGeom>
              <a:blipFill>
                <a:blip r:embed="rId7"/>
                <a:stretch>
                  <a:fillRect l="-4257" t="-28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0C4A641-8227-89D3-BC20-C4D3CAB3E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899" y="1211524"/>
            <a:ext cx="8589631" cy="6678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D77872-E266-76C7-C08D-08E8614B758F}"/>
                  </a:ext>
                </a:extLst>
              </p:cNvPr>
              <p:cNvSpPr txBox="1"/>
              <p:nvPr/>
            </p:nvSpPr>
            <p:spPr>
              <a:xfrm>
                <a:off x="9353937" y="8280732"/>
                <a:ext cx="9144000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𝑟𝑒𝑠𝑡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𝑟𝑒𝑠𝑡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𝐺𝑀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𝑅𝑐</m:t>
                          </m:r>
                        </m:den>
                      </m:f>
                    </m:oMath>
                  </m:oMathPara>
                </a14:m>
                <a:endParaRPr lang="en-US" altLang="ko-KR" sz="24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D77872-E266-76C7-C08D-08E8614B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937" y="8280732"/>
                <a:ext cx="9144000" cy="856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6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/>
        </p:nvSpPr>
        <p:spPr>
          <a:xfrm>
            <a:off x="457198" y="425049"/>
            <a:ext cx="17830801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altLang="ko-KR" sz="4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Radius and Mass Distribution With Temperature</a:t>
            </a:r>
          </a:p>
        </p:txBody>
      </p:sp>
      <p:sp>
        <p:nvSpPr>
          <p:cNvPr id="127" name="Google Shape;127;p8"/>
          <p:cNvSpPr txBox="1"/>
          <p:nvPr/>
        </p:nvSpPr>
        <p:spPr>
          <a:xfrm>
            <a:off x="1549336" y="1232932"/>
            <a:ext cx="9560718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altLang="ko-KR" sz="2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* Radius and Mass Distribution With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00774-9404-83ED-9C95-629D7D7707B5}"/>
              </a:ext>
            </a:extLst>
          </p:cNvPr>
          <p:cNvSpPr txBox="1"/>
          <p:nvPr/>
        </p:nvSpPr>
        <p:spPr>
          <a:xfrm>
            <a:off x="228600" y="7891531"/>
            <a:ext cx="1145774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카페24 써라운드" pitchFamily="2" charset="-127"/>
              </a:rPr>
              <a:t>Distribution of Radius and Mass With Temperature</a:t>
            </a:r>
          </a:p>
          <a:p>
            <a:endParaRPr lang="en-US" altLang="ko-KR" sz="27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카페24 써라운드" pitchFamily="2" charset="-127"/>
            </a:endParaRPr>
          </a:p>
          <a:p>
            <a:r>
              <a:rPr lang="en-US" altLang="ko-KR" sz="27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카페24 써라운드" pitchFamily="2" charset="-127"/>
              </a:rPr>
              <a:t>Theoretical radius and observed radius doesn’t match (Dash Line)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35A34-5D60-A58C-AB64-6E57877F5991}"/>
              </a:ext>
            </a:extLst>
          </p:cNvPr>
          <p:cNvSpPr/>
          <p:nvPr/>
        </p:nvSpPr>
        <p:spPr>
          <a:xfrm>
            <a:off x="1069821" y="3974725"/>
            <a:ext cx="2057400" cy="55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E332E4-9D89-AB28-F0A2-80FC64B08021}"/>
              </a:ext>
            </a:extLst>
          </p:cNvPr>
          <p:cNvSpPr/>
          <p:nvPr/>
        </p:nvSpPr>
        <p:spPr>
          <a:xfrm>
            <a:off x="8336632" y="7046987"/>
            <a:ext cx="1614736" cy="553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07C49-142F-D2D8-4CCB-A0FE5997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302152"/>
            <a:ext cx="10545064" cy="64430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BCE4EA-4340-7C88-FDD5-4685338C326A}"/>
              </a:ext>
            </a:extLst>
          </p:cNvPr>
          <p:cNvSpPr/>
          <p:nvPr/>
        </p:nvSpPr>
        <p:spPr>
          <a:xfrm rot="5400000">
            <a:off x="-295269" y="4486982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B4A99-799B-B4B3-360F-0FE54ED9C9B1}"/>
                  </a:ext>
                </a:extLst>
              </p:cNvPr>
              <p:cNvSpPr txBox="1"/>
              <p:nvPr/>
            </p:nvSpPr>
            <p:spPr>
              <a:xfrm rot="16200000">
                <a:off x="-313218" y="4375402"/>
                <a:ext cx="1420517" cy="442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3B4A99-799B-B4B3-360F-0FE54ED9C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13218" y="4375402"/>
                <a:ext cx="1420517" cy="442877"/>
              </a:xfrm>
              <a:prstGeom prst="rect">
                <a:avLst/>
              </a:prstGeom>
              <a:blipFill>
                <a:blip r:embed="rId4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2BFA3E9D-D5A8-73DE-FEA6-3E93CC6D254D}"/>
              </a:ext>
            </a:extLst>
          </p:cNvPr>
          <p:cNvSpPr/>
          <p:nvPr/>
        </p:nvSpPr>
        <p:spPr>
          <a:xfrm rot="10800000">
            <a:off x="3863765" y="7187096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C6CF79-13A5-D933-2E1F-DAE261B2413A}"/>
              </a:ext>
            </a:extLst>
          </p:cNvPr>
          <p:cNvSpPr/>
          <p:nvPr/>
        </p:nvSpPr>
        <p:spPr>
          <a:xfrm rot="5400000">
            <a:off x="8435096" y="4307069"/>
            <a:ext cx="2057400" cy="219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C1BAA9-48E5-7C9E-AE8A-3F11DC078D03}"/>
                  </a:ext>
                </a:extLst>
              </p:cNvPr>
              <p:cNvSpPr txBox="1"/>
              <p:nvPr/>
            </p:nvSpPr>
            <p:spPr>
              <a:xfrm>
                <a:off x="4191000" y="7296955"/>
                <a:ext cx="1113179" cy="642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C1BAA9-48E5-7C9E-AE8A-3F11DC078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7296955"/>
                <a:ext cx="1113179" cy="642420"/>
              </a:xfrm>
              <a:prstGeom prst="rect">
                <a:avLst/>
              </a:prstGeom>
              <a:blipFill>
                <a:blip r:embed="rId5"/>
                <a:stretch>
                  <a:fillRect r="-29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7E135-02BD-C0D6-B2E7-EB0CCD2F1182}"/>
                  </a:ext>
                </a:extLst>
              </p:cNvPr>
              <p:cNvSpPr txBox="1"/>
              <p:nvPr/>
            </p:nvSpPr>
            <p:spPr>
              <a:xfrm rot="5400000">
                <a:off x="9420122" y="4389962"/>
                <a:ext cx="1048685" cy="458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07E135-02BD-C0D6-B2E7-EB0CCD2F1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20122" y="4389962"/>
                <a:ext cx="1048685" cy="458392"/>
              </a:xfrm>
              <a:prstGeom prst="rect">
                <a:avLst/>
              </a:prstGeom>
              <a:blipFill>
                <a:blip r:embed="rId6"/>
                <a:stretch>
                  <a:fillRect l="-4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B6DC7CB-EF50-38D7-789B-EA8AA38E36DA}"/>
              </a:ext>
            </a:extLst>
          </p:cNvPr>
          <p:cNvSpPr txBox="1"/>
          <p:nvPr/>
        </p:nvSpPr>
        <p:spPr>
          <a:xfrm>
            <a:off x="10171085" y="1786869"/>
            <a:ext cx="758732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Three conjectures</a:t>
            </a:r>
          </a:p>
          <a:p>
            <a:pPr marL="914400" indent="-914400">
              <a:lnSpc>
                <a:spcPct val="250000"/>
              </a:lnSpc>
              <a:buAutoNum type="arabicPeriod"/>
            </a:pPr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Theory is wrong.</a:t>
            </a:r>
          </a:p>
          <a:p>
            <a:pPr marL="914400" indent="-914400">
              <a:lnSpc>
                <a:spcPct val="250000"/>
              </a:lnSpc>
              <a:buAutoNum type="arabicPeriod"/>
            </a:pPr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 is wrong</a:t>
            </a:r>
          </a:p>
          <a:p>
            <a:pPr marL="914400" indent="-914400">
              <a:lnSpc>
                <a:spcPct val="250000"/>
              </a:lnSpc>
              <a:buAutoNum type="arabicPeriod"/>
            </a:pPr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There is something else</a:t>
            </a:r>
          </a:p>
          <a:p>
            <a:endParaRPr lang="en-US" altLang="ko-KR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AE9EF1-4F7D-8CF2-2757-7AE147ACD7CE}"/>
              </a:ext>
            </a:extLst>
          </p:cNvPr>
          <p:cNvSpPr/>
          <p:nvPr/>
        </p:nvSpPr>
        <p:spPr>
          <a:xfrm>
            <a:off x="10146120" y="6443732"/>
            <a:ext cx="7807046" cy="13388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/>
        </p:nvSpPr>
        <p:spPr>
          <a:xfrm>
            <a:off x="1703551" y="1185483"/>
            <a:ext cx="9560718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altLang="ko-KR" sz="2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</a:rPr>
              <a:t>* Radius and Mass Distribution With Temperature</a:t>
            </a:r>
          </a:p>
        </p:txBody>
      </p:sp>
      <p:graphicFrame>
        <p:nvGraphicFramePr>
          <p:cNvPr id="128" name="Google Shape;128;p8"/>
          <p:cNvGraphicFramePr/>
          <p:nvPr>
            <p:extLst>
              <p:ext uri="{D42A27DB-BD31-4B8C-83A1-F6EECF244321}">
                <p14:modId xmlns:p14="http://schemas.microsoft.com/office/powerpoint/2010/main" val="3057056753"/>
              </p:ext>
            </p:extLst>
          </p:nvPr>
        </p:nvGraphicFramePr>
        <p:xfrm>
          <a:off x="1111810" y="2564463"/>
          <a:ext cx="10744200" cy="2652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63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8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9074">
                  <a:extLst>
                    <a:ext uri="{9D8B030D-6E8A-4147-A177-3AD203B41FA5}">
                      <a16:colId xmlns:a16="http://schemas.microsoft.com/office/drawing/2014/main" val="1925699616"/>
                    </a:ext>
                  </a:extLst>
                </a:gridCol>
                <a:gridCol w="2096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0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Object</a:t>
                      </a:r>
                      <a:endParaRPr sz="2700" u="none" strike="noStrike" cap="none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T</a:t>
                      </a:r>
                      <a:r>
                        <a:rPr lang="en-US" sz="2700" baseline="-25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eff </a:t>
                      </a:r>
                      <a:r>
                        <a:rPr lang="en-US" sz="27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(K)</a:t>
                      </a: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T</a:t>
                      </a:r>
                      <a:r>
                        <a:rPr lang="en-US" altLang="ko-KR" sz="2700" baseline="-25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eff </a:t>
                      </a:r>
                      <a:r>
                        <a:rPr lang="en-US" altLang="ko-KR" sz="27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(eV)</a:t>
                      </a: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M</a:t>
                      </a:r>
                      <a:r>
                        <a:rPr lang="en-US" sz="2700" baseline="-25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☉</a:t>
                      </a:r>
                      <a:endParaRPr sz="2700" baseline="-250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R</a:t>
                      </a:r>
                      <a:r>
                        <a:rPr lang="en-US" sz="2700" baseline="-250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☉</a:t>
                      </a:r>
                    </a:p>
                  </a:txBody>
                  <a:tcPr marL="137175" marR="137175" marT="68588" marB="6858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CSS 09704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29969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2.583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0.4164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0.02521</a:t>
                      </a:r>
                      <a:endParaRPr sz="270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1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SDSS J1028+0931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12221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1.053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0.4146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0.01768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270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SDSS J1210+3347</a:t>
                      </a:r>
                      <a:endParaRPr sz="270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6000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0.517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0.4150</a:t>
                      </a:r>
                      <a:endParaRPr sz="270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카페24 써라운드" pitchFamily="2" charset="-127"/>
                      </a:endParaRPr>
                    </a:p>
                  </a:txBody>
                  <a:tcPr marL="137175" marR="137175" marT="68588" marB="6858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카페24 써라운드" pitchFamily="2" charset="-127"/>
                        </a:rPr>
                        <a:t>0.01590</a:t>
                      </a:r>
                    </a:p>
                  </a:txBody>
                  <a:tcPr marL="137175" marR="137175" marT="68588" marB="6858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" name="Google Shape;129;p8"/>
          <p:cNvSpPr/>
          <p:nvPr/>
        </p:nvSpPr>
        <p:spPr>
          <a:xfrm>
            <a:off x="282901" y="6743905"/>
            <a:ext cx="1420650" cy="1108800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2094727" y="6133202"/>
            <a:ext cx="12394350" cy="290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카페24 써라운드" pitchFamily="2" charset="-127"/>
                <a:sym typeface="Arial"/>
              </a:rPr>
              <a:t>Similar Mass </a:t>
            </a:r>
            <a:r>
              <a:rPr lang="en-US" sz="36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카페24 써라운드" pitchFamily="2" charset="-127"/>
                <a:sym typeface="Arial"/>
              </a:rPr>
              <a:t>but different radius. </a:t>
            </a:r>
            <a:endParaRPr sz="36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카페24 써라운드" pitchFamily="2" charset="-127"/>
            </a:endParaRPr>
          </a:p>
          <a:p>
            <a:endParaRPr lang="en-US" sz="3600" dirty="0">
              <a:solidFill>
                <a:schemeClr val="dk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카페24 써라운드" pitchFamily="2" charset="-127"/>
              <a:sym typeface="Arial"/>
            </a:endParaRPr>
          </a:p>
          <a:p>
            <a:r>
              <a:rPr lang="en-US" sz="3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카페24 써라운드" pitchFamily="2" charset="-127"/>
                <a:sym typeface="Arial"/>
              </a:rPr>
              <a:t>Similar Mass case, </a:t>
            </a:r>
          </a:p>
          <a:p>
            <a:r>
              <a:rPr lang="en-US" sz="36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카페24 써라운드" pitchFamily="2" charset="-127"/>
                <a:sym typeface="Arial"/>
              </a:rPr>
              <a:t>Hotter</a:t>
            </a:r>
            <a:r>
              <a:rPr lang="en-US" sz="3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카페24 써라운드" pitchFamily="2" charset="-127"/>
                <a:sym typeface="Arial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카페24 써라운드" pitchFamily="2" charset="-127"/>
                <a:sym typeface="Arial"/>
              </a:rPr>
              <a:t>white dwarfs </a:t>
            </a:r>
            <a:r>
              <a:rPr lang="en-US" sz="3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카페24 써라운드" pitchFamily="2" charset="-127"/>
                <a:sym typeface="Arial"/>
              </a:rPr>
              <a:t>have relatively </a:t>
            </a:r>
            <a:r>
              <a:rPr lang="en-US" sz="3600" dirty="0">
                <a:solidFill>
                  <a:schemeClr val="accent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카페24 써라운드" pitchFamily="2" charset="-127"/>
                <a:sym typeface="Arial"/>
              </a:rPr>
              <a:t>larger</a:t>
            </a:r>
            <a:r>
              <a:rPr lang="en-US" sz="3600" dirty="0"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카페24 써라운드" pitchFamily="2" charset="-127"/>
                <a:sym typeface="Arial"/>
              </a:rPr>
              <a:t> radius </a:t>
            </a:r>
            <a:r>
              <a:rPr lang="en-US" sz="3600" dirty="0">
                <a:solidFill>
                  <a:schemeClr val="dk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카페24 써라운드" pitchFamily="2" charset="-127"/>
                <a:sym typeface="Arial"/>
              </a:rPr>
              <a:t>than </a:t>
            </a:r>
            <a:r>
              <a:rPr lang="en-US" sz="36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카페24 써라운드" pitchFamily="2" charset="-127"/>
                <a:sym typeface="Arial"/>
              </a:rPr>
              <a:t>cooler white dwarfs</a:t>
            </a:r>
            <a:endParaRPr sz="36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카페24 써라운드" pitchFamily="2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2274-6060-BB34-27E4-6A073AEFBA76}"/>
              </a:ext>
            </a:extLst>
          </p:cNvPr>
          <p:cNvSpPr txBox="1"/>
          <p:nvPr/>
        </p:nvSpPr>
        <p:spPr>
          <a:xfrm>
            <a:off x="531845" y="360440"/>
            <a:ext cx="174243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02. </a:t>
            </a:r>
            <a:r>
              <a:rPr lang="en-US" altLang="ko-KR" sz="4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Radius and Mass Distribution With Temperature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1879D2-AE9F-342C-6281-312AEF77D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4" t="11313" r="66820" b="6476"/>
          <a:stretch/>
        </p:blipFill>
        <p:spPr>
          <a:xfrm>
            <a:off x="14471356" y="1462451"/>
            <a:ext cx="2362201" cy="573254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8ECA7C1-AE6A-62E1-8818-C86A34B74156}"/>
              </a:ext>
            </a:extLst>
          </p:cNvPr>
          <p:cNvSpPr/>
          <p:nvPr/>
        </p:nvSpPr>
        <p:spPr>
          <a:xfrm rot="10800000">
            <a:off x="12382190" y="3571352"/>
            <a:ext cx="1524000" cy="1219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 txBox="1"/>
          <p:nvPr/>
        </p:nvSpPr>
        <p:spPr>
          <a:xfrm>
            <a:off x="11430000" y="3989398"/>
            <a:ext cx="5338553" cy="115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66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CONTENTS</a:t>
            </a:r>
            <a:endParaRPr sz="66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27" name="Google Shape;27;p2"/>
          <p:cNvCxnSpPr>
            <a:cxnSpLocks/>
          </p:cNvCxnSpPr>
          <p:nvPr/>
        </p:nvCxnSpPr>
        <p:spPr>
          <a:xfrm>
            <a:off x="11546577" y="5248212"/>
            <a:ext cx="510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" name="Google Shape;24;p2">
            <a:extLst>
              <a:ext uri="{FF2B5EF4-FFF2-40B4-BE49-F238E27FC236}">
                <a16:creationId xmlns:a16="http://schemas.microsoft.com/office/drawing/2014/main" id="{7AB1EA77-96DB-E2D5-5A42-E5E62C018682}"/>
              </a:ext>
            </a:extLst>
          </p:cNvPr>
          <p:cNvSpPr txBox="1"/>
          <p:nvPr/>
        </p:nvSpPr>
        <p:spPr>
          <a:xfrm>
            <a:off x="1066800" y="952500"/>
            <a:ext cx="1219200" cy="10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spAutoFit/>
          </a:bodyPr>
          <a:lstStyle/>
          <a:p>
            <a:r>
              <a:rPr lang="en-US" sz="6000" b="1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6000" b="1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24;p2">
            <a:extLst>
              <a:ext uri="{FF2B5EF4-FFF2-40B4-BE49-F238E27FC236}">
                <a16:creationId xmlns:a16="http://schemas.microsoft.com/office/drawing/2014/main" id="{0791AB0C-B3F0-139D-EAED-C717B9E8B815}"/>
              </a:ext>
            </a:extLst>
          </p:cNvPr>
          <p:cNvSpPr txBox="1"/>
          <p:nvPr/>
        </p:nvSpPr>
        <p:spPr>
          <a:xfrm>
            <a:off x="1066800" y="2247900"/>
            <a:ext cx="1219200" cy="10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spAutoFit/>
          </a:bodyPr>
          <a:lstStyle/>
          <a:p>
            <a:r>
              <a:rPr lang="en-US" sz="6000" b="1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6000" b="1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4;p2">
            <a:extLst>
              <a:ext uri="{FF2B5EF4-FFF2-40B4-BE49-F238E27FC236}">
                <a16:creationId xmlns:a16="http://schemas.microsoft.com/office/drawing/2014/main" id="{C617C274-2878-DC78-CD90-DD1FE1228896}"/>
              </a:ext>
            </a:extLst>
          </p:cNvPr>
          <p:cNvSpPr txBox="1"/>
          <p:nvPr/>
        </p:nvSpPr>
        <p:spPr>
          <a:xfrm>
            <a:off x="1066800" y="3543300"/>
            <a:ext cx="1219200" cy="10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spAutoFit/>
          </a:bodyPr>
          <a:lstStyle/>
          <a:p>
            <a:r>
              <a:rPr lang="en-US" sz="6000" b="1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6000" b="1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24;p2">
            <a:extLst>
              <a:ext uri="{FF2B5EF4-FFF2-40B4-BE49-F238E27FC236}">
                <a16:creationId xmlns:a16="http://schemas.microsoft.com/office/drawing/2014/main" id="{6A1BCF4A-539D-1E28-8357-7129E4586706}"/>
              </a:ext>
            </a:extLst>
          </p:cNvPr>
          <p:cNvSpPr txBox="1"/>
          <p:nvPr/>
        </p:nvSpPr>
        <p:spPr>
          <a:xfrm>
            <a:off x="1066800" y="4838700"/>
            <a:ext cx="1219200" cy="10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spAutoFit/>
          </a:bodyPr>
          <a:lstStyle/>
          <a:p>
            <a:r>
              <a:rPr lang="en-US" sz="6000" b="1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6000" b="1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4;p2">
            <a:extLst>
              <a:ext uri="{FF2B5EF4-FFF2-40B4-BE49-F238E27FC236}">
                <a16:creationId xmlns:a16="http://schemas.microsoft.com/office/drawing/2014/main" id="{44B58B3D-344D-BEA1-AE57-7B561D53B848}"/>
              </a:ext>
            </a:extLst>
          </p:cNvPr>
          <p:cNvSpPr txBox="1"/>
          <p:nvPr/>
        </p:nvSpPr>
        <p:spPr>
          <a:xfrm>
            <a:off x="1066800" y="6134100"/>
            <a:ext cx="1219200" cy="10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spAutoFit/>
          </a:bodyPr>
          <a:lstStyle/>
          <a:p>
            <a:r>
              <a:rPr lang="en-US" sz="6000" b="1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6000" b="1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24;p2">
            <a:extLst>
              <a:ext uri="{FF2B5EF4-FFF2-40B4-BE49-F238E27FC236}">
                <a16:creationId xmlns:a16="http://schemas.microsoft.com/office/drawing/2014/main" id="{928BF86F-D955-EE6E-DFC1-584F24D33437}"/>
              </a:ext>
            </a:extLst>
          </p:cNvPr>
          <p:cNvSpPr txBox="1"/>
          <p:nvPr/>
        </p:nvSpPr>
        <p:spPr>
          <a:xfrm>
            <a:off x="1066800" y="7429500"/>
            <a:ext cx="1219200" cy="10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spAutoFit/>
          </a:bodyPr>
          <a:lstStyle/>
          <a:p>
            <a:r>
              <a:rPr lang="en-US" sz="6000" b="1" dirty="0">
                <a:solidFill>
                  <a:srgbClr val="00002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6000" b="1" dirty="0">
              <a:solidFill>
                <a:srgbClr val="00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F80F1F-3F9F-2520-BA34-ADCC2A88777F}"/>
              </a:ext>
            </a:extLst>
          </p:cNvPr>
          <p:cNvSpPr txBox="1"/>
          <p:nvPr/>
        </p:nvSpPr>
        <p:spPr>
          <a:xfrm>
            <a:off x="3562350" y="1206016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Introduction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8DA444-6871-C8F3-A090-6AF470031B46}"/>
              </a:ext>
            </a:extLst>
          </p:cNvPr>
          <p:cNvSpPr txBox="1"/>
          <p:nvPr/>
        </p:nvSpPr>
        <p:spPr>
          <a:xfrm>
            <a:off x="3562350" y="2247900"/>
            <a:ext cx="8401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Mass-Radius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</a:t>
            </a:r>
            <a:r>
              <a:rPr lang="en-US" altLang="ko-KR" sz="3200" b="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elationship with</a:t>
            </a:r>
            <a:b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</a:t>
            </a:r>
            <a:r>
              <a:rPr lang="en-US" altLang="ko-KR" sz="3200" b="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emperature Normalization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D9FB5C9-AC58-62F8-8E97-557BBA176FCC}"/>
              </a:ext>
            </a:extLst>
          </p:cNvPr>
          <p:cNvSpPr txBox="1"/>
          <p:nvPr/>
        </p:nvSpPr>
        <p:spPr>
          <a:xfrm>
            <a:off x="3562350" y="3804476"/>
            <a:ext cx="8172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Temperature Normalized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R</a:t>
            </a:r>
            <a:r>
              <a:rPr lang="en-US" altLang="ko-KR" sz="3200" b="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elations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FEAE54-AD5E-0398-C9F2-315190BB7F67}"/>
              </a:ext>
            </a:extLst>
          </p:cNvPr>
          <p:cNvSpPr txBox="1"/>
          <p:nvPr/>
        </p:nvSpPr>
        <p:spPr>
          <a:xfrm>
            <a:off x="3562350" y="5029956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Ranking by Monte Carlo</a:t>
            </a:r>
            <a:b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3200" b="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Simulation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E06782-379C-2471-8237-4ECB3D996C0F}"/>
              </a:ext>
            </a:extLst>
          </p:cNvPr>
          <p:cNvSpPr txBox="1"/>
          <p:nvPr/>
        </p:nvSpPr>
        <p:spPr>
          <a:xfrm>
            <a:off x="3562350" y="6459426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Interpretation of Results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2A1BDB-86EE-74F8-3797-7F0521C4A375}"/>
              </a:ext>
            </a:extLst>
          </p:cNvPr>
          <p:cNvSpPr txBox="1"/>
          <p:nvPr/>
        </p:nvSpPr>
        <p:spPr>
          <a:xfrm>
            <a:off x="3562350" y="7683016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Conclusions and Outlook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4C022E-2732-A78E-8369-EF1459190F70}"/>
                  </a:ext>
                </a:extLst>
              </p:cNvPr>
              <p:cNvSpPr txBox="1"/>
              <p:nvPr/>
            </p:nvSpPr>
            <p:spPr>
              <a:xfrm>
                <a:off x="1752600" y="1347601"/>
                <a:ext cx="151638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0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*</a:t>
                </a:r>
                <a:r>
                  <a:rPr lang="ko-KR" altLang="en-US" sz="30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</a:t>
                </a:r>
                <a:r>
                  <a:rPr lang="en-US" altLang="ko-KR" sz="30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Function</a:t>
                </a:r>
                <a:r>
                  <a:rPr lang="ko-KR" altLang="en-US" sz="30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</a:t>
                </a:r>
                <a:r>
                  <a:rPr lang="en-US" altLang="ko-KR" sz="30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of</a:t>
                </a:r>
                <a:r>
                  <a:rPr lang="ko-KR" altLang="en-US" sz="30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</a:t>
                </a:r>
                <a:r>
                  <a:rPr lang="en-US" altLang="ko-KR" sz="30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temperature with 2 free parameter : R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000" b="1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3000" b="1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𝑴</m:t>
                        </m:r>
                      </m:e>
                      <m:sup>
                        <m:r>
                          <a:rPr lang="en-US" altLang="ko-KR" sz="3000" b="1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𝜶</m:t>
                        </m:r>
                      </m:sup>
                    </m:sSup>
                  </m:oMath>
                </a14:m>
                <a:r>
                  <a:rPr lang="en-US" altLang="ko-KR" sz="30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f(T;</a:t>
                </a: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𝑇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32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,</m:t>
                    </m:r>
                    <m:r>
                      <a:rPr lang="en-US" altLang="ko-KR" sz="32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𝛽</m:t>
                    </m:r>
                  </m:oMath>
                </a14:m>
                <a:r>
                  <a:rPr lang="en-US" altLang="ko-KR" sz="30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)</a:t>
                </a:r>
                <a:endParaRPr lang="en-US" altLang="ko-KR" sz="21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4C022E-2732-A78E-8369-EF1459190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347601"/>
                <a:ext cx="15163800" cy="584775"/>
              </a:xfrm>
              <a:prstGeom prst="rect">
                <a:avLst/>
              </a:prstGeom>
              <a:blipFill>
                <a:blip r:embed="rId3"/>
                <a:stretch>
                  <a:fillRect l="-965" t="-9375" b="-30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ABC1D6-050D-CE9C-BD41-5551B10B4C8B}"/>
                  </a:ext>
                </a:extLst>
              </p:cNvPr>
              <p:cNvSpPr txBox="1"/>
              <p:nvPr/>
            </p:nvSpPr>
            <p:spPr>
              <a:xfrm>
                <a:off x="1295400" y="3296572"/>
                <a:ext cx="16992600" cy="6473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indent="-6858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4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카페24 써라운드" pitchFamily="2" charset="-127"/>
                  </a:rPr>
                  <a:t>Free Parameter: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𝑇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40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,</m:t>
                    </m:r>
                    <m:r>
                      <a:rPr lang="en-US" altLang="ko-KR" sz="40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𝛽</m:t>
                    </m:r>
                  </m:oMath>
                </a14:m>
                <a:r>
                  <a:rPr lang="en-US" altLang="ko-KR" sz="4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카페24 써라운드" pitchFamily="2" charset="-127"/>
                  </a:rPr>
                  <a:t>		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4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카페24 써라운드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0&lt;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𝑇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40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&lt;</m:t>
                    </m:r>
                    <m:sSup>
                      <m:sSupPr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5</m:t>
                        </m:r>
                      </m:sup>
                    </m:sSup>
                    <m:r>
                      <a:rPr lang="en-US" altLang="ko-KR" sz="400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 </m:t>
                    </m:r>
                  </m:oMath>
                </a14:m>
                <a:r>
                  <a:rPr lang="en-US" altLang="ko-KR" sz="4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카페24 써라운드" pitchFamily="2" charset="-127"/>
                  </a:rPr>
                  <a:t>  : Scale factor  ,    </a:t>
                </a:r>
                <a14:m>
                  <m:oMath xmlns:m="http://schemas.openxmlformats.org/officeDocument/2006/math">
                    <m:r>
                      <a:rPr lang="en-US" altLang="ko-KR" sz="40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0&lt;</m:t>
                    </m:r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 </m:t>
                        </m:r>
                      </m:sub>
                    </m:sSub>
                    <m:r>
                      <a:rPr lang="en-US" altLang="ko-KR" sz="40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&lt; 1</m:t>
                    </m:r>
                  </m:oMath>
                </a14:m>
                <a:r>
                  <a:rPr lang="en-US" altLang="ko-KR" sz="4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카페24 써라운드" pitchFamily="2" charset="-127"/>
                  </a:rPr>
                  <a:t>  :Power law index</a:t>
                </a:r>
                <a:endParaRPr lang="en-US" altLang="ko-KR" sz="42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카페24 써라운드" pitchFamily="2" charset="-127"/>
                </a:endParaRPr>
              </a:p>
              <a:p>
                <a:pPr marL="685800" indent="-6858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4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카페24 써라운드" pitchFamily="2" charset="-127"/>
                  </a:rPr>
                  <a:t>Standard Deviation (STD)  of</a:t>
                </a:r>
                <a:r>
                  <a:rPr lang="ko-KR" altLang="en-US" sz="4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카페24 써라운드" pitchFamily="2" charset="-127"/>
                  </a:rPr>
                  <a:t> </a:t>
                </a:r>
                <a:r>
                  <a:rPr lang="en-US" altLang="ko-KR" sz="4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카페24 써라운드" pitchFamily="2" charset="-127"/>
                  </a:rPr>
                  <a:t>Least Square Residual</a:t>
                </a:r>
              </a:p>
              <a:p>
                <a:pPr marL="685800" indent="-6858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4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카페24 써라운드" pitchFamily="2" charset="-127"/>
                  </a:rPr>
                  <a:t>Three Types Relations</a:t>
                </a:r>
                <a:endParaRPr lang="en-US" altLang="ko-KR" sz="42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endParaRPr lang="en-US" altLang="ko-KR" sz="42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endParaRPr lang="en-US" altLang="ko-KR" sz="42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en-US" altLang="ko-KR" sz="4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ABC1D6-050D-CE9C-BD41-5551B10B4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296572"/>
                <a:ext cx="16992600" cy="6473824"/>
              </a:xfrm>
              <a:prstGeom prst="rect">
                <a:avLst/>
              </a:prstGeom>
              <a:blipFill>
                <a:blip r:embed="rId4"/>
                <a:stretch>
                  <a:fillRect l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BDF3ABF-5BDF-B7C6-6B74-824C2C4F2181}"/>
              </a:ext>
            </a:extLst>
          </p:cNvPr>
          <p:cNvSpPr txBox="1"/>
          <p:nvPr/>
        </p:nvSpPr>
        <p:spPr>
          <a:xfrm>
            <a:off x="725286" y="516604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R - Normalization</a:t>
            </a:r>
            <a:endParaRPr lang="en-US" altLang="ko-KR" sz="4800" dirty="0">
              <a:solidFill>
                <a:srgbClr val="00002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D1383-46BF-FAAE-03C2-77909D4D68DC}"/>
              </a:ext>
            </a:extLst>
          </p:cNvPr>
          <p:cNvSpPr txBox="1"/>
          <p:nvPr/>
        </p:nvSpPr>
        <p:spPr>
          <a:xfrm>
            <a:off x="5945679" y="2440207"/>
            <a:ext cx="7847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 of Temperature :  f (T)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75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4C022E-2732-A78E-8369-EF1459190F70}"/>
                  </a:ext>
                </a:extLst>
              </p:cNvPr>
              <p:cNvSpPr txBox="1"/>
              <p:nvPr/>
            </p:nvSpPr>
            <p:spPr>
              <a:xfrm>
                <a:off x="1752600" y="1463123"/>
                <a:ext cx="9073374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7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*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700" b="1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  <a:cs typeface="카페24 써라운드" pitchFamily="2" charset="-127"/>
                          </a:rPr>
                        </m:ctrlPr>
                      </m:sSupPr>
                      <m:e>
                        <m:r>
                          <a:rPr lang="en-US" altLang="ko-KR" sz="2700" b="1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  <a:cs typeface="카페24 써라운드" pitchFamily="2" charset="-127"/>
                          </a:rPr>
                          <m:t>𝑹</m:t>
                        </m:r>
                      </m:e>
                      <m:sup>
                        <m:r>
                          <a:rPr lang="en-US" altLang="ko-KR" sz="2700" b="1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  <a:cs typeface="카페24 써라운드" pitchFamily="2" charset="-127"/>
                          </a:rPr>
                          <m:t>′</m:t>
                        </m:r>
                      </m:sup>
                    </m:sSup>
                    <m:r>
                      <a:rPr lang="en-US" altLang="ko-KR" sz="2700" b="1" i="1">
                        <a:latin typeface="Cambria Math" panose="02040503050406030204" pitchFamily="18" charset="0"/>
                        <a:ea typeface="나눔스퀘어OTF ExtraBold" panose="020B0600000101010101" pitchFamily="34" charset="-127"/>
                        <a:cs typeface="카페24 써라운드" pitchFamily="2" charset="-127"/>
                      </a:rPr>
                      <m:t>∝</m:t>
                    </m:r>
                    <m:sSup>
                      <m:sSupPr>
                        <m:ctrlPr>
                          <a:rPr lang="en-US" altLang="ko-KR" sz="2700" b="1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  <a:cs typeface="카페24 써라운드" pitchFamily="2" charset="-127"/>
                          </a:rPr>
                        </m:ctrlPr>
                      </m:sSupPr>
                      <m:e>
                        <m:r>
                          <a:rPr lang="en-US" altLang="ko-KR" sz="2700" b="1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  <a:cs typeface="카페24 써라운드" pitchFamily="2" charset="-127"/>
                          </a:rPr>
                          <m:t>𝑴</m:t>
                        </m:r>
                      </m:e>
                      <m:sup>
                        <m:r>
                          <a:rPr lang="en-US" altLang="ko-KR" sz="2700" b="1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  <a:cs typeface="카페24 써라운드" pitchFamily="2" charset="-127"/>
                          </a:rPr>
                          <m:t>𝜶</m:t>
                        </m:r>
                      </m:sup>
                    </m:sSup>
                  </m:oMath>
                </a14:m>
                <a:endParaRPr lang="en-US" altLang="ko-KR" sz="27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카페24 써라운드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4C022E-2732-A78E-8369-EF1459190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463123"/>
                <a:ext cx="9073374" cy="507831"/>
              </a:xfrm>
              <a:prstGeom prst="rect">
                <a:avLst/>
              </a:prstGeom>
              <a:blipFill>
                <a:blip r:embed="rId3"/>
                <a:stretch>
                  <a:fillRect l="-1277" t="-12048" b="-313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E56497-9DF6-0DF3-AD94-4AC6FEDD5F6A}"/>
                  </a:ext>
                </a:extLst>
              </p:cNvPr>
              <p:cNvSpPr txBox="1"/>
              <p:nvPr/>
            </p:nvSpPr>
            <p:spPr>
              <a:xfrm>
                <a:off x="3429000" y="2400300"/>
                <a:ext cx="11430000" cy="5166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4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4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R – Normalization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2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42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42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′</m:t>
                        </m:r>
                      </m:sup>
                    </m:sSup>
                    <m:r>
                      <a:rPr lang="en-US" altLang="ko-KR" sz="42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=</m:t>
                    </m:r>
                    <m:r>
                      <a:rPr lang="en-US" altLang="ko-KR" sz="42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𝑅</m:t>
                    </m:r>
                    <m:r>
                      <a:rPr lang="en-US" altLang="ko-KR" sz="42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/</m:t>
                    </m:r>
                    <m:r>
                      <a:rPr lang="en-US" altLang="ko-KR" sz="42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𝑓</m:t>
                    </m:r>
                    <m:r>
                      <a:rPr lang="en-US" altLang="ko-KR" sz="42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(</m:t>
                    </m:r>
                    <m:r>
                      <a:rPr lang="en-US" altLang="ko-KR" sz="42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𝑇</m:t>
                    </m:r>
                    <m:r>
                      <a:rPr lang="en-US" altLang="ko-KR" sz="42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4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 </a:t>
                </a:r>
              </a:p>
              <a:p>
                <a:endParaRPr lang="en-US" altLang="ko-KR" sz="4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카페24 써라운드" pitchFamily="2" charset="-127"/>
                </a:endParaRPr>
              </a:p>
              <a:p>
                <a:pPr marL="685800" indent="-6858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4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Purpose : Making Linear fit in log-log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200" b="1" i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sz="4200" b="1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𝒍𝒐𝒈</m:t>
                    </m:r>
                    <m:sSup>
                      <m:sSupPr>
                        <m:ctrlPr>
                          <a:rPr lang="en-US" altLang="ko-KR" sz="4200" b="1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4200" b="1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𝑹</m:t>
                        </m:r>
                      </m:e>
                      <m:sup>
                        <m:r>
                          <a:rPr lang="en-US" altLang="ko-KR" sz="4200" b="1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′</m:t>
                        </m:r>
                      </m:sup>
                    </m:sSup>
                    <m:r>
                      <a:rPr lang="en-US" altLang="ko-KR" sz="4200" b="1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=</m:t>
                    </m:r>
                    <m:r>
                      <a:rPr lang="en-US" altLang="ko-KR" sz="4200" b="1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𝜶</m:t>
                    </m:r>
                    <m:r>
                      <a:rPr lang="en-US" altLang="ko-KR" sz="4200" b="1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 </m:t>
                    </m:r>
                    <m:r>
                      <a:rPr lang="en-US" altLang="ko-KR" sz="4200" b="1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𝒍𝒐𝒈𝑴</m:t>
                    </m:r>
                    <m:r>
                      <a:rPr lang="en-US" altLang="ko-KR" sz="4200" b="1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+</m:t>
                    </m:r>
                    <m:r>
                      <a:rPr lang="en-US" altLang="ko-KR" sz="4200" b="1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𝒃</m:t>
                    </m:r>
                  </m:oMath>
                </a14:m>
                <a:r>
                  <a:rPr lang="en-US" altLang="ko-KR" sz="4200" b="1" i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  </a:t>
                </a:r>
                <a:endParaRPr lang="ko-KR" altLang="en-US" sz="4200" b="1" i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카페24 써라운드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E56497-9DF6-0DF3-AD94-4AC6FEDD5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400300"/>
                <a:ext cx="11430000" cy="5166479"/>
              </a:xfrm>
              <a:prstGeom prst="rect">
                <a:avLst/>
              </a:prstGeom>
              <a:blipFill>
                <a:blip r:embed="rId4"/>
                <a:stretch>
                  <a:fillRect l="-1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CD1DF5-DD03-5935-3478-90D1FD69D254}"/>
              </a:ext>
            </a:extLst>
          </p:cNvPr>
          <p:cNvSpPr txBox="1"/>
          <p:nvPr/>
        </p:nvSpPr>
        <p:spPr>
          <a:xfrm>
            <a:off x="609600" y="57778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R - Normalization</a:t>
            </a:r>
            <a:endParaRPr lang="en-US" altLang="ko-KR" sz="4800" dirty="0">
              <a:solidFill>
                <a:srgbClr val="00002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6592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4C9782-DEB7-0FC4-028D-3AD8BE9ABC4C}"/>
              </a:ext>
            </a:extLst>
          </p:cNvPr>
          <p:cNvSpPr txBox="1"/>
          <p:nvPr/>
        </p:nvSpPr>
        <p:spPr>
          <a:xfrm>
            <a:off x="533400" y="2696676"/>
            <a:ext cx="172212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</a:t>
            </a:r>
          </a:p>
          <a:p>
            <a:pPr algn="ctr"/>
            <a:r>
              <a:rPr lang="en-US" altLang="ko-KR" sz="8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Temperature Normalized</a:t>
            </a:r>
          </a:p>
          <a:p>
            <a:pPr algn="ctr"/>
            <a:r>
              <a:rPr lang="en-US" altLang="ko-KR" sz="8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Relations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ko-KR" altLang="en-US" sz="7200" dirty="0">
              <a:effectLst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9C445-856F-75C4-67D0-6231802E7A8A}"/>
              </a:ext>
            </a:extLst>
          </p:cNvPr>
          <p:cNvSpPr txBox="1"/>
          <p:nvPr/>
        </p:nvSpPr>
        <p:spPr>
          <a:xfrm>
            <a:off x="992170" y="478363"/>
            <a:ext cx="163036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Temperature Normalized Relations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ko-KR" altLang="en-US" sz="4800" dirty="0">
              <a:effectLst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E795A-77A4-5B67-F349-E6CEE2BD6717}"/>
              </a:ext>
            </a:extLst>
          </p:cNvPr>
          <p:cNvSpPr txBox="1"/>
          <p:nvPr/>
        </p:nvSpPr>
        <p:spPr>
          <a:xfrm>
            <a:off x="1905000" y="1524063"/>
            <a:ext cx="57912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700" b="1" dirty="0">
                <a:solidFill>
                  <a:srgbClr val="00002F"/>
                </a:solidFill>
                <a:sym typeface="Arial"/>
              </a:rPr>
              <a:t>*  Parameter Estimation Method</a:t>
            </a:r>
            <a:endParaRPr lang="ko-KR" altLang="en-US" sz="27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DD005-DA7F-95B8-AF8D-B61E3AA1FFA9}"/>
              </a:ext>
            </a:extLst>
          </p:cNvPr>
          <p:cNvSpPr txBox="1"/>
          <p:nvPr/>
        </p:nvSpPr>
        <p:spPr>
          <a:xfrm>
            <a:off x="588123" y="2251731"/>
            <a:ext cx="67831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ODR method vs LS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F1F5EA-7421-F732-7EB1-3A45B0214B73}"/>
                  </a:ext>
                </a:extLst>
              </p:cNvPr>
              <p:cNvSpPr txBox="1"/>
              <p:nvPr/>
            </p:nvSpPr>
            <p:spPr>
              <a:xfrm>
                <a:off x="-948292" y="2827851"/>
                <a:ext cx="7696202" cy="2602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ko-KR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algn="ctr"/>
                <a:r>
                  <a:rPr lang="en-US" altLang="ko-KR" sz="40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Least Square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𝜒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𝐿𝑆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 −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  <a:ea typeface="나눔스퀘어OTF ExtraBold" panose="020B0600000101010101" pitchFamily="34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  <a:ea typeface="나눔스퀘어OTF ExtraBold" panose="020B0600000101010101" pitchFamily="34" charset="-12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  <a:ea typeface="나눔스퀘어OTF ExtraBold" panose="020B0600000101010101" pitchFamily="34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endParaRPr lang="ko-KR" altLang="en-US" sz="32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F1F5EA-7421-F732-7EB1-3A45B0214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8292" y="2827851"/>
                <a:ext cx="7696202" cy="2602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65C0AD-068A-4474-FCA7-FF26B5B08D7D}"/>
                  </a:ext>
                </a:extLst>
              </p:cNvPr>
              <p:cNvSpPr txBox="1"/>
              <p:nvPr/>
            </p:nvSpPr>
            <p:spPr>
              <a:xfrm>
                <a:off x="8907705" y="2086822"/>
                <a:ext cx="9144000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But, </a:t>
                </a:r>
              </a:p>
              <a:p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LS use Singular Value Decomposition  (SVD),</a:t>
                </a:r>
              </a:p>
              <a:p>
                <a:endParaRPr lang="en-US" altLang="ko-KR" sz="36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endParaRPr lang="en-US" altLang="ko-KR" sz="36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ODR is repeatedly update parameter </a:t>
                </a:r>
              </a:p>
              <a:p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to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𝜒</m:t>
                        </m:r>
                      </m:e>
                      <m:sup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</a:t>
                </a:r>
              </a:p>
              <a:p>
                <a:endParaRPr lang="ko-KR" altLang="en-US" sz="28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65C0AD-068A-4474-FCA7-FF26B5B08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705" y="2086822"/>
                <a:ext cx="9144000" cy="4401205"/>
              </a:xfrm>
              <a:prstGeom prst="rect">
                <a:avLst/>
              </a:prstGeom>
              <a:blipFill>
                <a:blip r:embed="rId4"/>
                <a:stretch>
                  <a:fillRect l="-2000" t="-2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95CD33-6297-B017-65F0-6A5208F507D1}"/>
                  </a:ext>
                </a:extLst>
              </p:cNvPr>
              <p:cNvSpPr txBox="1"/>
              <p:nvPr/>
            </p:nvSpPr>
            <p:spPr>
              <a:xfrm>
                <a:off x="322107" y="5250822"/>
                <a:ext cx="7315201" cy="3512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algn="ctr"/>
                <a:r>
                  <a:rPr lang="en-US" altLang="ko-KR" sz="40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ODR </a:t>
                </a:r>
                <a:r>
                  <a:rPr lang="en-US" altLang="ko-KR" sz="28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(Orthogonal Distance Regression)</a:t>
                </a:r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𝜒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𝑂𝐷𝑅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OTF ExtraBold" panose="020B0600000101010101" pitchFamily="34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OTF ExtraBold" panose="020B0600000101010101" pitchFamily="34" charset="-127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OTF ExtraBold" panose="020B0600000101010101" pitchFamily="34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 −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OTF ExtraBold" panose="020B0600000101010101" pitchFamily="34" charset="-12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스퀘어OTF ExtraBold" panose="020B0600000101010101" pitchFamily="34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스퀘어OTF ExtraBold" panose="020B0600000101010101" pitchFamily="34" charset="-12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스퀘어OTF ExtraBold" panose="020B0600000101010101" pitchFamily="34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[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𝑓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′(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)] 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ODR method is useful if two variables have error</a:t>
                </a:r>
                <a:endParaRPr lang="ko-KR" altLang="en-US" sz="2400" dirty="0"/>
              </a:p>
              <a:p>
                <a:endParaRPr lang="ko-KR" altLang="en-US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95CD33-6297-B017-65F0-6A5208F50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7" y="5250822"/>
                <a:ext cx="7315201" cy="3512115"/>
              </a:xfrm>
              <a:prstGeom prst="rect">
                <a:avLst/>
              </a:prstGeom>
              <a:blipFill>
                <a:blip r:embed="rId5"/>
                <a:stretch>
                  <a:fillRect l="-2000" r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BC83C54-D424-5E77-F17C-419CA2ED6559}"/>
              </a:ext>
            </a:extLst>
          </p:cNvPr>
          <p:cNvSpPr/>
          <p:nvPr/>
        </p:nvSpPr>
        <p:spPr>
          <a:xfrm rot="16200000">
            <a:off x="7711922" y="6889978"/>
            <a:ext cx="914400" cy="7321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A93AC-6A11-6D11-CB6A-6C706FD71FAE}"/>
                  </a:ext>
                </a:extLst>
              </p:cNvPr>
              <p:cNvSpPr txBox="1"/>
              <p:nvPr/>
            </p:nvSpPr>
            <p:spPr>
              <a:xfrm>
                <a:off x="8062498" y="6675427"/>
                <a:ext cx="9144000" cy="9866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𝜒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𝑂𝐷𝑅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 −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  <a:ea typeface="나눔스퀘어OTF ExtraBold" panose="020B0600000101010101" pitchFamily="34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  <a:ea typeface="나눔스퀘어OTF ExtraBold" panose="020B0600000101010101" pitchFamily="34" charset="-12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  <a:ea typeface="나눔스퀘어OTF ExtraBold" panose="020B0600000101010101" pitchFamily="34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 (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≪1)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A93AC-6A11-6D11-CB6A-6C706FD71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498" y="6675427"/>
                <a:ext cx="9144000" cy="9866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FC688D-8017-B580-587E-6B321E16F6DD}"/>
              </a:ext>
            </a:extLst>
          </p:cNvPr>
          <p:cNvSpPr txBox="1"/>
          <p:nvPr/>
        </p:nvSpPr>
        <p:spPr>
          <a:xfrm>
            <a:off x="9284582" y="7672869"/>
            <a:ext cx="8286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However, if these error too small, it is not useful.</a:t>
            </a:r>
          </a:p>
          <a:p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 this case, ODR can use without error like LS method.</a:t>
            </a:r>
            <a:endParaRPr lang="ko-KR" alt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D5D2C1-FCF8-3EE2-EF0B-02D1F580B0C9}"/>
              </a:ext>
            </a:extLst>
          </p:cNvPr>
          <p:cNvSpPr/>
          <p:nvPr/>
        </p:nvSpPr>
        <p:spPr>
          <a:xfrm>
            <a:off x="8641687" y="1755807"/>
            <a:ext cx="8929412" cy="47100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C38320-7BDD-75BC-70A3-AEE50C71A5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99" y="1184590"/>
            <a:ext cx="10210800" cy="7563693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D8AEA23F-BD4E-65FD-365A-26929ED921A7}"/>
              </a:ext>
            </a:extLst>
          </p:cNvPr>
          <p:cNvSpPr/>
          <p:nvPr/>
        </p:nvSpPr>
        <p:spPr>
          <a:xfrm>
            <a:off x="5867400" y="6798851"/>
            <a:ext cx="654727" cy="5472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0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1" grpId="0" animBg="1"/>
      <p:bldP spid="13" grpId="0"/>
      <p:bldP spid="19" grpId="0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9C445-856F-75C4-67D0-6231802E7A8A}"/>
              </a:ext>
            </a:extLst>
          </p:cNvPr>
          <p:cNvSpPr txBox="1"/>
          <p:nvPr/>
        </p:nvSpPr>
        <p:spPr>
          <a:xfrm>
            <a:off x="841340" y="577447"/>
            <a:ext cx="14398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</a:t>
            </a:r>
            <a:r>
              <a:rPr lang="en-US" altLang="ko-KR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Temperature Normalized Relations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BE795A-77A4-5B67-F349-E6CEE2BD6717}"/>
                  </a:ext>
                </a:extLst>
              </p:cNvPr>
              <p:cNvSpPr txBox="1"/>
              <p:nvPr/>
            </p:nvSpPr>
            <p:spPr>
              <a:xfrm>
                <a:off x="1905000" y="1524063"/>
                <a:ext cx="4376396" cy="5234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700" b="1" dirty="0">
                    <a:solidFill>
                      <a:srgbClr val="00002F"/>
                    </a:solidFill>
                    <a:sym typeface="Arial"/>
                  </a:rPr>
                  <a:t>* </a:t>
                </a:r>
                <a14:m>
                  <m:oMath xmlns:m="http://schemas.openxmlformats.org/officeDocument/2006/math">
                    <m:r>
                      <a:rPr lang="en-US" altLang="ko-KR" sz="2700" b="1" i="1">
                        <a:solidFill>
                          <a:srgbClr val="00002F"/>
                        </a:solidFill>
                        <a:latin typeface="Cambria Math" panose="02040503050406030204" pitchFamily="18" charset="0"/>
                        <a:sym typeface="Arial"/>
                      </a:rPr>
                      <m:t>𝑹</m:t>
                    </m:r>
                    <m:r>
                      <a:rPr lang="en-US" altLang="ko-KR" sz="2700" b="1" i="1">
                        <a:solidFill>
                          <a:srgbClr val="00002F"/>
                        </a:solidFill>
                        <a:latin typeface="Cambria Math" panose="02040503050406030204" pitchFamily="18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p>
                    </m:sSup>
                    <m:sSup>
                      <m:sSupPr>
                        <m:ctrlP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sz="2700" b="1" i="1">
                                <a:solidFill>
                                  <a:srgbClr val="0000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700" b="1" i="1">
                                <a:solidFill>
                                  <a:srgbClr val="00002F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2700" b="1" i="1">
                                <a:solidFill>
                                  <a:srgbClr val="00002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</m:oMath>
                </a14:m>
                <a:endParaRPr lang="ko-KR" altLang="en-US" sz="27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BE795A-77A4-5B67-F349-E6CEE2BD6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524063"/>
                <a:ext cx="4376396" cy="523413"/>
              </a:xfrm>
              <a:prstGeom prst="rect">
                <a:avLst/>
              </a:prstGeom>
              <a:blipFill>
                <a:blip r:embed="rId5"/>
                <a:stretch>
                  <a:fillRect l="-2650" t="-6977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BD9800-7977-9D80-C036-2D6B7D751C85}"/>
                  </a:ext>
                </a:extLst>
              </p:cNvPr>
              <p:cNvSpPr txBox="1"/>
              <p:nvPr/>
            </p:nvSpPr>
            <p:spPr>
              <a:xfrm>
                <a:off x="841340" y="2402840"/>
                <a:ext cx="11441804" cy="6370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Relation</a:t>
                </a:r>
                <a:r>
                  <a:rPr lang="ko-KR" altLang="en-US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1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Function</a:t>
                </a:r>
                <a:r>
                  <a:rPr lang="ko-KR" altLang="en-US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of</a:t>
                </a:r>
                <a:r>
                  <a:rPr lang="ko-KR" altLang="en-US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temperature is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f(T)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2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4200" b="0" i="1" smtClean="0"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</m:ctrlPr>
                          </m:dPr>
                          <m:e>
                            <m:r>
                              <a:rPr lang="en-US" altLang="ko-KR" sz="4200" b="0" i="1" smtClean="0"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  <m:t>𝑇</m:t>
                            </m:r>
                            <m:r>
                              <a:rPr lang="en-US" altLang="ko-KR" sz="4200" b="0" i="1" smtClean="0"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ko-KR" sz="4200" b="0" i="1" smtClean="0">
                                    <a:latin typeface="Cambria Math" panose="02040503050406030204" pitchFamily="18" charset="0"/>
                                    <a:ea typeface="나눔스퀘어OTF ExtraBold" panose="020B0600000101010101" pitchFamily="34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200" b="0" i="1" smtClean="0">
                                    <a:latin typeface="Cambria Math" panose="02040503050406030204" pitchFamily="18" charset="0"/>
                                    <a:ea typeface="나눔스퀘어OTF ExtraBold" panose="020B0600000101010101" pitchFamily="34" charset="-127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4200" b="0" i="1" smtClean="0">
                                    <a:latin typeface="Cambria Math" panose="02040503050406030204" pitchFamily="18" charset="0"/>
                                    <a:ea typeface="나눔스퀘어OTF ExtraBold" panose="020B0600000101010101" pitchFamily="34" charset="-127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sz="42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𝛽</m:t>
                        </m:r>
                      </m:sup>
                    </m:sSup>
                  </m:oMath>
                </a14:m>
                <a:endParaRPr lang="en-US" altLang="ko-KR" sz="4200" b="0" dirty="0">
                  <a:latin typeface="나눔스퀘어OTF 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42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  <a:p>
                <a:r>
                  <a:rPr lang="en-US" altLang="ko-KR" sz="4200" b="1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Property</a:t>
                </a:r>
              </a:p>
              <a:p>
                <a:endParaRPr lang="en-US" altLang="ko-KR" sz="36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1" i="1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3600" b="1" i="1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𝑻</m:t>
                        </m:r>
                      </m:e>
                      <m:sub>
                        <m:r>
                          <a:rPr lang="en-US" altLang="ko-KR" sz="3600" b="1" i="1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sz="3600" b="1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  <a:cs typeface="카페24 써라운드" pitchFamily="2" charset="-127"/>
                  </a:rPr>
                  <a:t> </a:t>
                </a:r>
                <a:r>
                  <a:rPr lang="en-US" altLang="ko-KR" sz="3600" b="1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  <a:cs typeface="카페24 써라운드" pitchFamily="2" charset="-127"/>
                  </a:rPr>
                  <a:t>independent :                 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600" b="0" i="0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log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⁡</m:t>
                    </m:r>
                    <m:sSub>
                      <m:sSub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  <m:t>𝑖</m:t>
                        </m:r>
                      </m:sub>
                    </m:sSub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=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𝛼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𝑙𝑜𝑔</m:t>
                    </m:r>
                    <m:sSub>
                      <m:sSub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  <m:t>𝑖</m:t>
                        </m:r>
                      </m:sub>
                    </m:sSub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+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𝛽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𝑙𝑜𝑔</m:t>
                    </m:r>
                    <m:sSub>
                      <m:sSub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  <m:t>𝑇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  <m:t>𝑖</m:t>
                        </m:r>
                      </m:sub>
                    </m:sSub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−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𝛽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𝑙𝑜𝑔</m:t>
                    </m:r>
                    <m:sSub>
                      <m:sSub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  <m:t>𝑇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Bold" panose="020B0600000101010101" pitchFamily="34" charset="-127"/>
                          </a:rPr>
                          <m:t>0</m:t>
                        </m:r>
                      </m:sub>
                    </m:sSub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(=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𝑐𝑜𝑛𝑠𝑡</m:t>
                    </m:r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Bold" panose="020B0600000101010101" pitchFamily="34" charset="-127"/>
                      </a:rPr>
                      <m:t>)</m:t>
                    </m:r>
                  </m:oMath>
                </a14:m>
                <a:endParaRPr lang="ko-KR" altLang="en-US" sz="36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  <a:p>
                <a:pPr marL="685800" indent="-685800">
                  <a:buAutoNum type="arabicPeriod"/>
                </a:pPr>
                <a:endParaRPr lang="en-US" altLang="ko-KR" sz="3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BD9800-7977-9D80-C036-2D6B7D751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40" y="2402840"/>
                <a:ext cx="11441804" cy="6370205"/>
              </a:xfrm>
              <a:prstGeom prst="rect">
                <a:avLst/>
              </a:prstGeom>
              <a:blipFill>
                <a:blip r:embed="rId6"/>
                <a:stretch>
                  <a:fillRect l="-20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Model2 - simle moving (1)">
            <a:hlinkClick r:id="" action="ppaction://media"/>
            <a:extLst>
              <a:ext uri="{FF2B5EF4-FFF2-40B4-BE49-F238E27FC236}">
                <a16:creationId xmlns:a16="http://schemas.microsoft.com/office/drawing/2014/main" id="{87959619-BA7C-C178-AB88-A75D7319DE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25307" y="1556847"/>
            <a:ext cx="7207211" cy="739140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DD461A-CF69-4A59-F917-BE961BD42C50}"/>
              </a:ext>
            </a:extLst>
          </p:cNvPr>
          <p:cNvSpPr/>
          <p:nvPr/>
        </p:nvSpPr>
        <p:spPr>
          <a:xfrm>
            <a:off x="10227044" y="2933700"/>
            <a:ext cx="982747" cy="3429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F7BD0-0575-D8ED-E801-CDF5BDC79CBD}"/>
                  </a:ext>
                </a:extLst>
              </p:cNvPr>
              <p:cNvSpPr txBox="1"/>
              <p:nvPr/>
            </p:nvSpPr>
            <p:spPr>
              <a:xfrm rot="16200000">
                <a:off x="9660136" y="4160870"/>
                <a:ext cx="17303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𝑆𝑇𝐷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F7BD0-0575-D8ED-E801-CDF5BDC79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660136" y="4160870"/>
                <a:ext cx="173034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22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BE795A-77A4-5B67-F349-E6CEE2BD6717}"/>
                  </a:ext>
                </a:extLst>
              </p:cNvPr>
              <p:cNvSpPr txBox="1"/>
              <p:nvPr/>
            </p:nvSpPr>
            <p:spPr>
              <a:xfrm>
                <a:off x="1905000" y="1688965"/>
                <a:ext cx="4376396" cy="5234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700" b="1" dirty="0">
                    <a:solidFill>
                      <a:srgbClr val="00002F"/>
                    </a:solidFill>
                    <a:sym typeface="Arial"/>
                  </a:rPr>
                  <a:t>* </a:t>
                </a:r>
                <a14:m>
                  <m:oMath xmlns:m="http://schemas.openxmlformats.org/officeDocument/2006/math">
                    <m:r>
                      <a:rPr lang="en-US" altLang="ko-KR" sz="2700" b="1" i="1">
                        <a:solidFill>
                          <a:srgbClr val="00002F"/>
                        </a:solidFill>
                        <a:latin typeface="Cambria Math" panose="02040503050406030204" pitchFamily="18" charset="0"/>
                        <a:sym typeface="Arial"/>
                      </a:rPr>
                      <m:t>𝑹</m:t>
                    </m:r>
                    <m:r>
                      <a:rPr lang="en-US" altLang="ko-KR" sz="2700" b="1" i="1">
                        <a:solidFill>
                          <a:srgbClr val="00002F"/>
                        </a:solidFill>
                        <a:latin typeface="Cambria Math" panose="02040503050406030204" pitchFamily="18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p>
                    </m:sSup>
                    <m:sSup>
                      <m:sSupPr>
                        <m:ctrlP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sz="2700" b="1" i="1">
                                <a:solidFill>
                                  <a:srgbClr val="0000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700" b="1" i="1">
                                <a:solidFill>
                                  <a:srgbClr val="00002F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2700" b="1" i="1">
                                <a:solidFill>
                                  <a:srgbClr val="00002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</m:oMath>
                </a14:m>
                <a:endParaRPr lang="ko-KR" altLang="en-US" sz="27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BE795A-77A4-5B67-F349-E6CEE2BD6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688965"/>
                <a:ext cx="4376396" cy="523413"/>
              </a:xfrm>
              <a:prstGeom prst="rect">
                <a:avLst/>
              </a:prstGeom>
              <a:blipFill>
                <a:blip r:embed="rId5"/>
                <a:stretch>
                  <a:fillRect l="-2650" t="-6977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BD9800-7977-9D80-C036-2D6B7D751C85}"/>
                  </a:ext>
                </a:extLst>
              </p:cNvPr>
              <p:cNvSpPr txBox="1"/>
              <p:nvPr/>
            </p:nvSpPr>
            <p:spPr>
              <a:xfrm>
                <a:off x="841340" y="2461180"/>
                <a:ext cx="9615905" cy="650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Relation</a:t>
                </a:r>
                <a:r>
                  <a:rPr lang="ko-KR" altLang="en-US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2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Function</a:t>
                </a:r>
                <a:r>
                  <a:rPr lang="ko-KR" altLang="en-US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of</a:t>
                </a:r>
                <a:r>
                  <a:rPr lang="ko-KR" altLang="en-US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temperature is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f(T)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2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4200" b="0" i="1" smtClean="0"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</m:ctrlPr>
                          </m:dPr>
                          <m:e>
                            <m:r>
                              <a:rPr lang="en-US" altLang="ko-KR" sz="4200" b="0" i="1" smtClean="0"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  <m:t>1+</m:t>
                            </m:r>
                            <m:r>
                              <a:rPr lang="en-US" altLang="ko-KR" sz="4200" b="0" i="1" smtClean="0"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  <m:t>𝑇</m:t>
                            </m:r>
                            <m:r>
                              <a:rPr lang="en-US" altLang="ko-KR" sz="4200" b="0" i="1" smtClean="0"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ko-KR" sz="4200" b="0" i="1" smtClean="0">
                                    <a:latin typeface="Cambria Math" panose="02040503050406030204" pitchFamily="18" charset="0"/>
                                    <a:ea typeface="나눔스퀘어OTF ExtraBold" panose="020B0600000101010101" pitchFamily="34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200" b="0" i="1" smtClean="0">
                                    <a:latin typeface="Cambria Math" panose="02040503050406030204" pitchFamily="18" charset="0"/>
                                    <a:ea typeface="나눔스퀘어OTF ExtraBold" panose="020B0600000101010101" pitchFamily="34" charset="-127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4200" b="0" i="1" smtClean="0">
                                    <a:latin typeface="Cambria Math" panose="02040503050406030204" pitchFamily="18" charset="0"/>
                                    <a:ea typeface="나눔스퀘어OTF ExtraBold" panose="020B0600000101010101" pitchFamily="34" charset="-127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sz="42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𝛽</m:t>
                        </m:r>
                      </m:sup>
                    </m:sSup>
                  </m:oMath>
                </a14:m>
                <a:endParaRPr lang="en-US" altLang="ko-KR" sz="42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카페24 써라운드" pitchFamily="2" charset="-127"/>
                </a:endParaRPr>
              </a:p>
              <a:p>
                <a:endParaRPr lang="en-US" altLang="ko-KR" sz="42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  <a:p>
                <a:r>
                  <a:rPr lang="en-US" altLang="ko-KR" sz="4200" b="1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Properties</a:t>
                </a:r>
              </a:p>
              <a:p>
                <a:endParaRPr lang="en-US" altLang="ko-KR" sz="36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1" i="1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3600" b="1" i="1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𝑻</m:t>
                        </m:r>
                      </m:e>
                      <m:sub>
                        <m:r>
                          <a:rPr lang="en-US" altLang="ko-KR" sz="3600" b="1" i="1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sz="3600" b="1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  <a:cs typeface="카페24 써라운드" pitchFamily="2" charset="-127"/>
                  </a:rPr>
                  <a:t> </a:t>
                </a:r>
                <a:r>
                  <a:rPr lang="en-US" altLang="ko-KR" sz="3600" b="1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  <a:cs typeface="카페24 써라운드" pitchFamily="2" charset="-127"/>
                  </a:rPr>
                  <a:t>dependent</a:t>
                </a:r>
                <a:endParaRPr lang="ko-KR" altLang="en-US" sz="36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카페24 써라운드" pitchFamily="2" charset="-127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altLang="ko-KR" sz="3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카페24 써라운드" pitchFamily="2" charset="-127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altLang="ko-KR" sz="3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카페24 써라운드" pitchFamily="2" charset="-127"/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  <a:cs typeface="카페24 써라운드" pitchFamily="2" charset="-127"/>
                  </a:rPr>
                  <a:t> T -&gt; 0 : R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b="1" i="1" smtClean="0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6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ko-KR" sz="36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p>
                    </m:sSup>
                  </m:oMath>
                </a14:m>
                <a:endParaRPr lang="en-US" altLang="ko-KR" sz="36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카페24 써라운드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BD9800-7977-9D80-C036-2D6B7D751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40" y="2461180"/>
                <a:ext cx="9615905" cy="6508705"/>
              </a:xfrm>
              <a:prstGeom prst="rect">
                <a:avLst/>
              </a:prstGeom>
              <a:blipFill>
                <a:blip r:embed="rId6"/>
                <a:stretch>
                  <a:fillRect l="-2410" b="-27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Model3-simile-moving">
            <a:hlinkClick r:id="" action="ppaction://media"/>
            <a:extLst>
              <a:ext uri="{FF2B5EF4-FFF2-40B4-BE49-F238E27FC236}">
                <a16:creationId xmlns:a16="http://schemas.microsoft.com/office/drawing/2014/main" id="{BB00BD51-9958-7E1B-E225-4256DEDAD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96600" y="4533900"/>
            <a:ext cx="7262749" cy="47762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19ACA5-84E9-E198-A828-93CE160759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658341"/>
            <a:ext cx="7262748" cy="3605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547255-098C-982B-709F-5100540E24B0}"/>
              </a:ext>
            </a:extLst>
          </p:cNvPr>
          <p:cNvSpPr txBox="1"/>
          <p:nvPr/>
        </p:nvSpPr>
        <p:spPr>
          <a:xfrm>
            <a:off x="841340" y="631906"/>
            <a:ext cx="14093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</a:t>
            </a:r>
            <a:r>
              <a:rPr lang="en-US" altLang="ko-KR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Temperature Normalized Relations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59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BE795A-77A4-5B67-F349-E6CEE2BD6717}"/>
                  </a:ext>
                </a:extLst>
              </p:cNvPr>
              <p:cNvSpPr txBox="1"/>
              <p:nvPr/>
            </p:nvSpPr>
            <p:spPr>
              <a:xfrm>
                <a:off x="1905000" y="1641644"/>
                <a:ext cx="4376396" cy="5234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700" b="1" dirty="0">
                    <a:solidFill>
                      <a:srgbClr val="00002F"/>
                    </a:solidFill>
                    <a:sym typeface="Arial"/>
                  </a:rPr>
                  <a:t>* </a:t>
                </a:r>
                <a14:m>
                  <m:oMath xmlns:m="http://schemas.openxmlformats.org/officeDocument/2006/math">
                    <m:r>
                      <a:rPr lang="en-US" altLang="ko-KR" sz="2700" b="1" i="1">
                        <a:solidFill>
                          <a:srgbClr val="00002F"/>
                        </a:solidFill>
                        <a:latin typeface="Cambria Math" panose="02040503050406030204" pitchFamily="18" charset="0"/>
                        <a:sym typeface="Arial"/>
                      </a:rPr>
                      <m:t>𝑹</m:t>
                    </m:r>
                    <m:r>
                      <a:rPr lang="en-US" altLang="ko-KR" sz="2700" b="1" i="1">
                        <a:solidFill>
                          <a:srgbClr val="00002F"/>
                        </a:solidFill>
                        <a:latin typeface="Cambria Math" panose="02040503050406030204" pitchFamily="18" charset="0"/>
                        <a:sym typeface="Arial"/>
                      </a:rPr>
                      <m:t>−</m:t>
                    </m:r>
                    <m:sSup>
                      <m:sSupPr>
                        <m:ctrlP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p>
                    </m:sSup>
                    <m:sSup>
                      <m:sSupPr>
                        <m:ctrlP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sz="2700" b="1" i="1">
                                <a:solidFill>
                                  <a:srgbClr val="0000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700" b="1" i="1">
                                <a:solidFill>
                                  <a:srgbClr val="00002F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2700" b="1" i="1">
                                <a:solidFill>
                                  <a:srgbClr val="00002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7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en-US" altLang="ko-KR" sz="2700" b="1" i="1">
                        <a:solidFill>
                          <a:srgbClr val="00002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7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BE795A-77A4-5B67-F349-E6CEE2BD6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641644"/>
                <a:ext cx="4376396" cy="523413"/>
              </a:xfrm>
              <a:prstGeom prst="rect">
                <a:avLst/>
              </a:prstGeom>
              <a:blipFill>
                <a:blip r:embed="rId5"/>
                <a:stretch>
                  <a:fillRect l="-2650" t="-5814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BD9800-7977-9D80-C036-2D6B7D751C85}"/>
                  </a:ext>
                </a:extLst>
              </p:cNvPr>
              <p:cNvSpPr txBox="1"/>
              <p:nvPr/>
            </p:nvSpPr>
            <p:spPr>
              <a:xfrm>
                <a:off x="841340" y="2594216"/>
                <a:ext cx="9615905" cy="650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Relation</a:t>
                </a:r>
                <a:r>
                  <a:rPr lang="ko-KR" altLang="en-US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Function</a:t>
                </a:r>
                <a:r>
                  <a:rPr lang="ko-KR" altLang="en-US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of</a:t>
                </a:r>
                <a:r>
                  <a:rPr lang="ko-KR" altLang="en-US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 </a:t>
                </a:r>
                <a:r>
                  <a:rPr lang="en-US" altLang="ko-KR" sz="2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temperature is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2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f(T)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2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4200" b="0" i="1" smtClean="0"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</m:ctrlPr>
                          </m:dPr>
                          <m:e>
                            <m:r>
                              <a:rPr lang="en-US" altLang="ko-KR" sz="4200" b="0" i="1" smtClean="0"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  <m:t>1+(</m:t>
                            </m:r>
                            <m:r>
                              <a:rPr lang="en-US" altLang="ko-KR" sz="4200" b="0" i="1" smtClean="0"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  <m:t>𝑇</m:t>
                            </m:r>
                            <m:r>
                              <a:rPr lang="en-US" altLang="ko-KR" sz="4200" b="0" i="1" smtClean="0">
                                <a:latin typeface="Cambria Math" panose="02040503050406030204" pitchFamily="18" charset="0"/>
                                <a:ea typeface="나눔스퀘어OTF ExtraBold" panose="020B0600000101010101" pitchFamily="34" charset="-127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ko-KR" sz="4200" b="0" i="1" smtClean="0">
                                    <a:latin typeface="Cambria Math" panose="02040503050406030204" pitchFamily="18" charset="0"/>
                                    <a:ea typeface="나눔스퀘어OTF ExtraBold" panose="020B0600000101010101" pitchFamily="34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200" b="0" i="1" smtClean="0">
                                    <a:latin typeface="Cambria Math" panose="02040503050406030204" pitchFamily="18" charset="0"/>
                                    <a:ea typeface="나눔스퀘어OTF ExtraBold" panose="020B0600000101010101" pitchFamily="34" charset="-127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4200" b="0" i="1" smtClean="0">
                                    <a:latin typeface="Cambria Math" panose="02040503050406030204" pitchFamily="18" charset="0"/>
                                    <a:ea typeface="나눔스퀘어OTF ExtraBold" panose="020B0600000101010101" pitchFamily="34" charset="-127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sz="42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𝛽</m:t>
                        </m:r>
                      </m:sup>
                    </m:sSup>
                    <m:r>
                      <a:rPr lang="en-US" altLang="ko-KR" sz="4200" b="0" i="1" smtClean="0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)</m:t>
                    </m:r>
                  </m:oMath>
                </a14:m>
                <a:endParaRPr lang="en-US" altLang="ko-KR" sz="42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카페24 써라운드" pitchFamily="2" charset="-127"/>
                </a:endParaRPr>
              </a:p>
              <a:p>
                <a:endParaRPr lang="en-US" altLang="ko-KR" sz="42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  <a:p>
                <a:r>
                  <a:rPr lang="en-US" altLang="ko-KR" sz="4200" b="1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Properties</a:t>
                </a:r>
              </a:p>
              <a:p>
                <a:endParaRPr lang="en-US" altLang="ko-KR" sz="36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1" i="1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3600" b="1" i="1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𝑻</m:t>
                        </m:r>
                      </m:e>
                      <m:sub>
                        <m:r>
                          <a:rPr lang="en-US" altLang="ko-KR" sz="3600" b="1" i="1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sz="3600" b="1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  <a:cs typeface="카페24 써라운드" pitchFamily="2" charset="-127"/>
                  </a:rPr>
                  <a:t> </a:t>
                </a:r>
                <a:r>
                  <a:rPr lang="en-US" altLang="ko-KR" sz="3600" b="1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  <a:cs typeface="카페24 써라운드" pitchFamily="2" charset="-127"/>
                  </a:rPr>
                  <a:t>dependent</a:t>
                </a:r>
                <a:endParaRPr lang="ko-KR" altLang="en-US" sz="36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카페24 써라운드" pitchFamily="2" charset="-127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altLang="ko-KR" sz="3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카페24 써라운드" pitchFamily="2" charset="-127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altLang="ko-KR" sz="3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카페24 써라운드" pitchFamily="2" charset="-127"/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ko-KR" sz="36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  <a:cs typeface="카페24 써라운드" pitchFamily="2" charset="-127"/>
                  </a:rPr>
                  <a:t> T -&gt; 0 : R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b="1" i="1" smtClean="0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6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ko-KR" sz="3600" b="1" i="1">
                            <a:solidFill>
                              <a:srgbClr val="00002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p>
                    </m:sSup>
                  </m:oMath>
                </a14:m>
                <a:endParaRPr lang="en-US" altLang="ko-KR" sz="36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카페24 써라운드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BD9800-7977-9D80-C036-2D6B7D751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40" y="2594216"/>
                <a:ext cx="9615905" cy="6508705"/>
              </a:xfrm>
              <a:prstGeom prst="rect">
                <a:avLst/>
              </a:prstGeom>
              <a:blipFill>
                <a:blip r:embed="rId6"/>
                <a:stretch>
                  <a:fillRect l="-2410" b="-27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Model4-moving -simile">
            <a:hlinkClick r:id="" action="ppaction://media"/>
            <a:extLst>
              <a:ext uri="{FF2B5EF4-FFF2-40B4-BE49-F238E27FC236}">
                <a16:creationId xmlns:a16="http://schemas.microsoft.com/office/drawing/2014/main" id="{0B2000B9-AD9A-1D80-CE43-0A64E7EF66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72800" y="5143500"/>
            <a:ext cx="7313428" cy="3959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FD1394-180D-DF6D-6F82-6EEC96283AEA}"/>
              </a:ext>
            </a:extLst>
          </p:cNvPr>
          <p:cNvSpPr txBox="1"/>
          <p:nvPr/>
        </p:nvSpPr>
        <p:spPr>
          <a:xfrm>
            <a:off x="841340" y="619758"/>
            <a:ext cx="13712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</a:t>
            </a:r>
            <a:r>
              <a:rPr lang="en-US" altLang="ko-KR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Temperature Normalized Relations</a:t>
            </a:r>
            <a:endParaRPr lang="ko-KR" altLang="en-US" sz="4800" dirty="0">
              <a:effectLst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31990-ACC2-EF58-60E9-4AE6046661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744696"/>
            <a:ext cx="7005084" cy="43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8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4619C7-20C1-7B89-D251-89A6DC371D48}"/>
              </a:ext>
            </a:extLst>
          </p:cNvPr>
          <p:cNvSpPr txBox="1"/>
          <p:nvPr/>
        </p:nvSpPr>
        <p:spPr>
          <a:xfrm>
            <a:off x="365841" y="434902"/>
            <a:ext cx="12359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</a:t>
            </a:r>
            <a:r>
              <a:rPr lang="en-US" altLang="ko-KR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Temperature Normalized Relations</a:t>
            </a:r>
            <a:endParaRPr lang="ko-KR" altLang="en-US" sz="4800" dirty="0">
              <a:effectLst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5AD62-5A4F-890B-23BD-F6EBC1DF6D9B}"/>
              </a:ext>
            </a:extLst>
          </p:cNvPr>
          <p:cNvSpPr txBox="1"/>
          <p:nvPr/>
        </p:nvSpPr>
        <p:spPr>
          <a:xfrm>
            <a:off x="1230305" y="1458036"/>
            <a:ext cx="55456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Best Fit : Minimum STD</a:t>
            </a:r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7CD12-7B17-4860-87C5-FC9FFF54F11F}"/>
              </a:ext>
            </a:extLst>
          </p:cNvPr>
          <p:cNvSpPr txBox="1"/>
          <p:nvPr/>
        </p:nvSpPr>
        <p:spPr>
          <a:xfrm>
            <a:off x="838200" y="2449549"/>
            <a:ext cx="880935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Relation 2 has the lowest  STD</a:t>
            </a:r>
          </a:p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     (best fit) </a:t>
            </a:r>
            <a:endParaRPr lang="en-US" altLang="ko-KR" sz="36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36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36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36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Bifurcation point - (A) </a:t>
            </a:r>
            <a:endParaRPr lang="ko-KR" altLang="en-US" sz="36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10">
                <a:extLst>
                  <a:ext uri="{FF2B5EF4-FFF2-40B4-BE49-F238E27FC236}">
                    <a16:creationId xmlns:a16="http://schemas.microsoft.com/office/drawing/2014/main" id="{82AEC281-4BA7-E43A-0613-045B286C04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360821"/>
                  </p:ext>
                </p:extLst>
              </p:nvPr>
            </p:nvGraphicFramePr>
            <p:xfrm>
              <a:off x="990600" y="6597686"/>
              <a:ext cx="12192000" cy="24460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3535142887"/>
                        </a:ext>
                      </a:extLst>
                    </a:gridCol>
                    <a:gridCol w="2430483">
                      <a:extLst>
                        <a:ext uri="{9D8B030D-6E8A-4147-A177-3AD203B41FA5}">
                          <a16:colId xmlns:a16="http://schemas.microsoft.com/office/drawing/2014/main" val="1932043172"/>
                        </a:ext>
                      </a:extLst>
                    </a:gridCol>
                    <a:gridCol w="2446317">
                      <a:extLst>
                        <a:ext uri="{9D8B030D-6E8A-4147-A177-3AD203B41FA5}">
                          <a16:colId xmlns:a16="http://schemas.microsoft.com/office/drawing/2014/main" val="3251849340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1565866288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2490315074"/>
                        </a:ext>
                      </a:extLst>
                    </a:gridCol>
                  </a:tblGrid>
                  <a:tr h="777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Relation</a:t>
                          </a:r>
                          <a:endParaRPr kumimoji="0" lang="ko-KR" altLang="en-US" sz="21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 panose="020B0503020000020004" pitchFamily="50" charset="-127"/>
                            <a:cs typeface="+mn-cs"/>
                            <a:sym typeface="Arial"/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Minimum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STD</a:t>
                          </a:r>
                          <a:endParaRPr kumimoji="0" lang="ko-KR" altLang="en-US" sz="21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 panose="020B0503020000020004" pitchFamily="50" charset="-127"/>
                            <a:cs typeface="+mn-cs"/>
                            <a:sym typeface="Arial"/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3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0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altLang="ko-KR" sz="30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3000" dirty="0"/>
                            <a:t> 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0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ko-KR" altLang="en-US" sz="30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6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ko-KR" altLang="en-US" sz="36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4252594064"/>
                      </a:ext>
                    </a:extLst>
                  </a:tr>
                  <a:tr h="5562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>
                              <a:solidFill>
                                <a:srgbClr val="0070C0"/>
                              </a:solidFill>
                            </a:rPr>
                            <a:t>Relation 1</a:t>
                          </a:r>
                          <a:endParaRPr lang="ko-KR" altLang="en-US" sz="27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0.0366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Const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0.190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-0.951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3761611338"/>
                      </a:ext>
                    </a:extLst>
                  </a:tr>
                  <a:tr h="5562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2700" dirty="0">
                              <a:solidFill>
                                <a:srgbClr val="00B050"/>
                              </a:solidFill>
                            </a:rPr>
                            <a:t>Relation 2</a:t>
                          </a:r>
                          <a:endParaRPr lang="ko-KR" altLang="en-US" sz="27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0.0344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13896 K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0.356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-0.965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1224029435"/>
                      </a:ext>
                    </a:extLst>
                  </a:tr>
                  <a:tr h="5562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2700" dirty="0">
                              <a:solidFill>
                                <a:srgbClr val="FF0000"/>
                              </a:solidFill>
                            </a:rPr>
                            <a:t>Relation 3</a:t>
                          </a:r>
                          <a:endParaRPr lang="ko-KR" altLang="en-US" sz="2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0.0346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65914 K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0.647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-0.966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528449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10">
                <a:extLst>
                  <a:ext uri="{FF2B5EF4-FFF2-40B4-BE49-F238E27FC236}">
                    <a16:creationId xmlns:a16="http://schemas.microsoft.com/office/drawing/2014/main" id="{82AEC281-4BA7-E43A-0613-045B286C04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360821"/>
                  </p:ext>
                </p:extLst>
              </p:nvPr>
            </p:nvGraphicFramePr>
            <p:xfrm>
              <a:off x="990600" y="6597686"/>
              <a:ext cx="12192000" cy="24460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3535142887"/>
                        </a:ext>
                      </a:extLst>
                    </a:gridCol>
                    <a:gridCol w="2430483">
                      <a:extLst>
                        <a:ext uri="{9D8B030D-6E8A-4147-A177-3AD203B41FA5}">
                          <a16:colId xmlns:a16="http://schemas.microsoft.com/office/drawing/2014/main" val="1932043172"/>
                        </a:ext>
                      </a:extLst>
                    </a:gridCol>
                    <a:gridCol w="2446317">
                      <a:extLst>
                        <a:ext uri="{9D8B030D-6E8A-4147-A177-3AD203B41FA5}">
                          <a16:colId xmlns:a16="http://schemas.microsoft.com/office/drawing/2014/main" val="3251849340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1565866288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2490315074"/>
                        </a:ext>
                      </a:extLst>
                    </a:gridCol>
                  </a:tblGrid>
                  <a:tr h="777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Relation</a:t>
                          </a:r>
                          <a:endParaRPr kumimoji="0" lang="ko-KR" altLang="en-US" sz="21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 panose="020B0503020000020004" pitchFamily="50" charset="-127"/>
                            <a:cs typeface="+mn-cs"/>
                            <a:sym typeface="Arial"/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Minimum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STD</a:t>
                          </a:r>
                          <a:endParaRPr kumimoji="0" lang="ko-KR" altLang="en-US" sz="21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 panose="020B0503020000020004" pitchFamily="50" charset="-127"/>
                            <a:cs typeface="+mn-cs"/>
                            <a:sym typeface="Arial"/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37160" marR="137160" marT="68580" marB="68580">
                        <a:blipFill>
                          <a:blip r:embed="rId4"/>
                          <a:stretch>
                            <a:fillRect l="-198756" t="-1563" r="-199254" b="-23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37160" marR="137160" marT="68580" marB="68580">
                        <a:blipFill>
                          <a:blip r:embed="rId4"/>
                          <a:stretch>
                            <a:fillRect l="-300250" t="-1563" r="-100250" b="-23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37160" marR="137160" marT="68580" marB="68580">
                        <a:blipFill>
                          <a:blip r:embed="rId4"/>
                          <a:stretch>
                            <a:fillRect l="-400250" t="-1563" r="-250" b="-2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594064"/>
                      </a:ext>
                    </a:extLst>
                  </a:tr>
                  <a:tr h="5562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>
                              <a:solidFill>
                                <a:srgbClr val="0070C0"/>
                              </a:solidFill>
                            </a:rPr>
                            <a:t>Relation 1</a:t>
                          </a:r>
                          <a:endParaRPr lang="ko-KR" altLang="en-US" sz="27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0.0366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Const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0.190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-0.951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3761611338"/>
                      </a:ext>
                    </a:extLst>
                  </a:tr>
                  <a:tr h="5562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2700" dirty="0">
                              <a:solidFill>
                                <a:srgbClr val="00B050"/>
                              </a:solidFill>
                            </a:rPr>
                            <a:t>Relation 2</a:t>
                          </a:r>
                          <a:endParaRPr lang="ko-KR" altLang="en-US" sz="27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0.0344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13896 K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0.356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-0.965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1224029435"/>
                      </a:ext>
                    </a:extLst>
                  </a:tr>
                  <a:tr h="5562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2700" dirty="0">
                              <a:solidFill>
                                <a:srgbClr val="FF0000"/>
                              </a:solidFill>
                            </a:rPr>
                            <a:t>Relation 3</a:t>
                          </a:r>
                          <a:endParaRPr lang="ko-KR" altLang="en-US" sz="2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0.0346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65914 K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0.647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-0.966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5284490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BA218F-26C8-2F57-DE14-D60948D3D9FB}"/>
                  </a:ext>
                </a:extLst>
              </p:cNvPr>
              <p:cNvSpPr txBox="1"/>
              <p:nvPr/>
            </p:nvSpPr>
            <p:spPr>
              <a:xfrm>
                <a:off x="13335000" y="6697311"/>
                <a:ext cx="4633230" cy="2289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𝑇h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=0.0780</m:t>
                      </m:r>
                    </m:oMath>
                  </m:oMathPara>
                </a14:m>
                <a:endParaRPr lang="en-US" altLang="ko-KR" sz="3200" dirty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𝑅𝑀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=0.0661</m:t>
                      </m:r>
                    </m:oMath>
                  </m:oMathPara>
                </a14:m>
                <a:endParaRPr lang="en-US" altLang="ko-KR" sz="3200" dirty="0"/>
              </a:p>
              <a:p>
                <a:pPr>
                  <a:lnSpc>
                    <a:spcPct val="200000"/>
                  </a:lnSpc>
                </a:pPr>
                <a:r>
                  <a:rPr lang="en-US" altLang="ko-KR" sz="1600" dirty="0"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RM: Best fit of Radius and Mass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BA218F-26C8-2F57-DE14-D60948D3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0" y="6697311"/>
                <a:ext cx="4633230" cy="2289986"/>
              </a:xfrm>
              <a:prstGeom prst="rect">
                <a:avLst/>
              </a:prstGeom>
              <a:blipFill>
                <a:blip r:embed="rId5"/>
                <a:stretch>
                  <a:fillRect l="-789" b="-8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타원 17">
            <a:extLst>
              <a:ext uri="{FF2B5EF4-FFF2-40B4-BE49-F238E27FC236}">
                <a16:creationId xmlns:a16="http://schemas.microsoft.com/office/drawing/2014/main" id="{40DF7932-A8E7-4946-1496-4EDD15660982}"/>
              </a:ext>
            </a:extLst>
          </p:cNvPr>
          <p:cNvSpPr/>
          <p:nvPr/>
        </p:nvSpPr>
        <p:spPr>
          <a:xfrm>
            <a:off x="13644465" y="6697311"/>
            <a:ext cx="3657600" cy="9080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D899DF1-97FD-FCB7-47E3-7B696653A6C4}"/>
              </a:ext>
            </a:extLst>
          </p:cNvPr>
          <p:cNvSpPr/>
          <p:nvPr/>
        </p:nvSpPr>
        <p:spPr>
          <a:xfrm>
            <a:off x="13639800" y="7658090"/>
            <a:ext cx="3657600" cy="90801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A31AA4-30FD-D684-4B88-8CEF97133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99" y="398090"/>
            <a:ext cx="7010401" cy="59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4C9782-DEB7-0FC4-028D-3AD8BE9ABC4C}"/>
              </a:ext>
            </a:extLst>
          </p:cNvPr>
          <p:cNvSpPr txBox="1"/>
          <p:nvPr/>
        </p:nvSpPr>
        <p:spPr>
          <a:xfrm>
            <a:off x="1828800" y="2696676"/>
            <a:ext cx="1463039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04 </a:t>
            </a:r>
          </a:p>
          <a:p>
            <a:pPr algn="ctr"/>
            <a:r>
              <a:rPr lang="en-US" altLang="ko-KR" sz="8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Ranking by Monte Carlo</a:t>
            </a:r>
            <a:b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8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Simulation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ko-KR" altLang="en-US" sz="7200" dirty="0"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BE795A-77A4-5B67-F349-E6CEE2BD6717}"/>
              </a:ext>
            </a:extLst>
          </p:cNvPr>
          <p:cNvSpPr txBox="1"/>
          <p:nvPr/>
        </p:nvSpPr>
        <p:spPr>
          <a:xfrm>
            <a:off x="1905000" y="1641644"/>
            <a:ext cx="4376396" cy="523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700" b="1" dirty="0">
                <a:solidFill>
                  <a:srgbClr val="00002F"/>
                </a:solidFill>
                <a:sym typeface="Arial"/>
              </a:rPr>
              <a:t>*Monte Carlo</a:t>
            </a:r>
            <a:endParaRPr lang="ko-KR" altLang="en-US" sz="2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FD1394-180D-DF6D-6F82-6EEC96283AEA}"/>
              </a:ext>
            </a:extLst>
          </p:cNvPr>
          <p:cNvSpPr txBox="1"/>
          <p:nvPr/>
        </p:nvSpPr>
        <p:spPr>
          <a:xfrm>
            <a:off x="841340" y="619758"/>
            <a:ext cx="153892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rgbClr val="00002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04. </a:t>
            </a:r>
            <a:r>
              <a:rPr lang="en-US" altLang="ko-KR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Ranking by Monte Carlo Simulation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en-US" altLang="ko-KR" sz="4800" b="1" dirty="0">
              <a:solidFill>
                <a:srgbClr val="00002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" name="Google Shape;97;p5">
            <a:extLst>
              <a:ext uri="{FF2B5EF4-FFF2-40B4-BE49-F238E27FC236}">
                <a16:creationId xmlns:a16="http://schemas.microsoft.com/office/drawing/2014/main" id="{DC9EF46B-6E42-DA9B-C877-1D01ACD93B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6" y="4366260"/>
            <a:ext cx="8678910" cy="489203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C7C34F-B8AF-BA94-5AD6-AA65CDBDF9EB}"/>
                  </a:ext>
                </a:extLst>
              </p:cNvPr>
              <p:cNvSpPr txBox="1"/>
              <p:nvPr/>
            </p:nvSpPr>
            <p:spPr>
              <a:xfrm>
                <a:off x="9653722" y="2165057"/>
                <a:ext cx="8100878" cy="6807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Since the Relation 2 and </a:t>
                </a:r>
              </a:p>
              <a:p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Relation 3 have similar STD, </a:t>
                </a:r>
              </a:p>
              <a:p>
                <a:endParaRPr lang="en-US" altLang="ko-KR" sz="36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We use Monte Carlo Simulation.</a:t>
                </a:r>
              </a:p>
              <a:p>
                <a:endParaRPr lang="en-US" altLang="ko-KR" sz="36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Make a random data,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(0,</m:t>
                      </m:r>
                      <m:sSub>
                        <m:sSub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36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Iteration = 50,000 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C7C34F-B8AF-BA94-5AD6-AA65CDBD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722" y="2165057"/>
                <a:ext cx="8100878" cy="6807633"/>
              </a:xfrm>
              <a:prstGeom prst="rect">
                <a:avLst/>
              </a:prstGeom>
              <a:blipFill>
                <a:blip r:embed="rId4"/>
                <a:stretch>
                  <a:fillRect l="-2333" t="-1343" b="-2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10">
                <a:extLst>
                  <a:ext uri="{FF2B5EF4-FFF2-40B4-BE49-F238E27FC236}">
                    <a16:creationId xmlns:a16="http://schemas.microsoft.com/office/drawing/2014/main" id="{25E2F81F-21DF-F26A-A492-47ABF6E16D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7401604"/>
                  </p:ext>
                </p:extLst>
              </p:nvPr>
            </p:nvGraphicFramePr>
            <p:xfrm>
              <a:off x="183970" y="2476500"/>
              <a:ext cx="8450310" cy="18897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90062">
                      <a:extLst>
                        <a:ext uri="{9D8B030D-6E8A-4147-A177-3AD203B41FA5}">
                          <a16:colId xmlns:a16="http://schemas.microsoft.com/office/drawing/2014/main" val="3535142887"/>
                        </a:ext>
                      </a:extLst>
                    </a:gridCol>
                    <a:gridCol w="1684575">
                      <a:extLst>
                        <a:ext uri="{9D8B030D-6E8A-4147-A177-3AD203B41FA5}">
                          <a16:colId xmlns:a16="http://schemas.microsoft.com/office/drawing/2014/main" val="1932043172"/>
                        </a:ext>
                      </a:extLst>
                    </a:gridCol>
                    <a:gridCol w="1695549">
                      <a:extLst>
                        <a:ext uri="{9D8B030D-6E8A-4147-A177-3AD203B41FA5}">
                          <a16:colId xmlns:a16="http://schemas.microsoft.com/office/drawing/2014/main" val="3251849340"/>
                        </a:ext>
                      </a:extLst>
                    </a:gridCol>
                    <a:gridCol w="1690062">
                      <a:extLst>
                        <a:ext uri="{9D8B030D-6E8A-4147-A177-3AD203B41FA5}">
                          <a16:colId xmlns:a16="http://schemas.microsoft.com/office/drawing/2014/main" val="1565866288"/>
                        </a:ext>
                      </a:extLst>
                    </a:gridCol>
                    <a:gridCol w="1690062">
                      <a:extLst>
                        <a:ext uri="{9D8B030D-6E8A-4147-A177-3AD203B41FA5}">
                          <a16:colId xmlns:a16="http://schemas.microsoft.com/office/drawing/2014/main" val="2490315074"/>
                        </a:ext>
                      </a:extLst>
                    </a:gridCol>
                  </a:tblGrid>
                  <a:tr h="67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Relation</a:t>
                          </a:r>
                          <a:endParaRPr kumimoji="0" lang="ko-KR" altLang="en-US" sz="21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 panose="020B0503020000020004" pitchFamily="50" charset="-127"/>
                            <a:cs typeface="+mn-cs"/>
                            <a:sym typeface="Arial"/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Minimum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STD</a:t>
                          </a:r>
                          <a:endParaRPr kumimoji="0" lang="ko-KR" altLang="en-US" sz="21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 panose="020B0503020000020004" pitchFamily="50" charset="-127"/>
                            <a:cs typeface="+mn-cs"/>
                            <a:sym typeface="Arial"/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3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0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altLang="ko-KR" sz="30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3000" dirty="0"/>
                            <a:t> 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0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ko-KR" altLang="en-US" sz="30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36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ko-KR" altLang="en-US" sz="36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4252594064"/>
                      </a:ext>
                    </a:extLst>
                  </a:tr>
                  <a:tr h="5562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2700" dirty="0">
                              <a:solidFill>
                                <a:srgbClr val="00B050"/>
                              </a:solidFill>
                            </a:rPr>
                            <a:t>Relation 2</a:t>
                          </a:r>
                          <a:endParaRPr lang="ko-KR" altLang="en-US" sz="27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0.0344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13896 K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0.356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-0.965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1224029435"/>
                      </a:ext>
                    </a:extLst>
                  </a:tr>
                  <a:tr h="5562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2700" dirty="0">
                              <a:solidFill>
                                <a:srgbClr val="FF0000"/>
                              </a:solidFill>
                            </a:rPr>
                            <a:t>Relation 3</a:t>
                          </a:r>
                          <a:endParaRPr lang="ko-KR" altLang="en-US" sz="2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0.0346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65914 K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0.647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-0.966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528449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10">
                <a:extLst>
                  <a:ext uri="{FF2B5EF4-FFF2-40B4-BE49-F238E27FC236}">
                    <a16:creationId xmlns:a16="http://schemas.microsoft.com/office/drawing/2014/main" id="{25E2F81F-21DF-F26A-A492-47ABF6E16D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7401604"/>
                  </p:ext>
                </p:extLst>
              </p:nvPr>
            </p:nvGraphicFramePr>
            <p:xfrm>
              <a:off x="183970" y="2476500"/>
              <a:ext cx="8450310" cy="18897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90062">
                      <a:extLst>
                        <a:ext uri="{9D8B030D-6E8A-4147-A177-3AD203B41FA5}">
                          <a16:colId xmlns:a16="http://schemas.microsoft.com/office/drawing/2014/main" val="3535142887"/>
                        </a:ext>
                      </a:extLst>
                    </a:gridCol>
                    <a:gridCol w="1684575">
                      <a:extLst>
                        <a:ext uri="{9D8B030D-6E8A-4147-A177-3AD203B41FA5}">
                          <a16:colId xmlns:a16="http://schemas.microsoft.com/office/drawing/2014/main" val="1932043172"/>
                        </a:ext>
                      </a:extLst>
                    </a:gridCol>
                    <a:gridCol w="1695549">
                      <a:extLst>
                        <a:ext uri="{9D8B030D-6E8A-4147-A177-3AD203B41FA5}">
                          <a16:colId xmlns:a16="http://schemas.microsoft.com/office/drawing/2014/main" val="3251849340"/>
                        </a:ext>
                      </a:extLst>
                    </a:gridCol>
                    <a:gridCol w="1690062">
                      <a:extLst>
                        <a:ext uri="{9D8B030D-6E8A-4147-A177-3AD203B41FA5}">
                          <a16:colId xmlns:a16="http://schemas.microsoft.com/office/drawing/2014/main" val="1565866288"/>
                        </a:ext>
                      </a:extLst>
                    </a:gridCol>
                    <a:gridCol w="1690062">
                      <a:extLst>
                        <a:ext uri="{9D8B030D-6E8A-4147-A177-3AD203B41FA5}">
                          <a16:colId xmlns:a16="http://schemas.microsoft.com/office/drawing/2014/main" val="2490315074"/>
                        </a:ext>
                      </a:extLst>
                    </a:gridCol>
                  </a:tblGrid>
                  <a:tr h="777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Relation</a:t>
                          </a:r>
                          <a:endParaRPr kumimoji="0" lang="ko-KR" altLang="en-US" sz="21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 panose="020B0503020000020004" pitchFamily="50" charset="-127"/>
                            <a:cs typeface="+mn-cs"/>
                            <a:sym typeface="Arial"/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Minimum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R" sz="21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50" charset="-127"/>
                              <a:cs typeface="+mn-cs"/>
                              <a:sym typeface="Arial"/>
                            </a:rPr>
                            <a:t>STD</a:t>
                          </a:r>
                          <a:endParaRPr kumimoji="0" lang="ko-KR" altLang="en-US" sz="21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맑은 고딕" panose="020B0503020000020004" pitchFamily="50" charset="-127"/>
                            <a:cs typeface="+mn-cs"/>
                            <a:sym typeface="Arial"/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37160" marR="137160" marT="68580" marB="68580">
                        <a:blipFill>
                          <a:blip r:embed="rId5"/>
                          <a:stretch>
                            <a:fillRect l="-199281" t="-1563" r="-200000" b="-15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37160" marR="137160" marT="68580" marB="68580">
                        <a:blipFill>
                          <a:blip r:embed="rId5"/>
                          <a:stretch>
                            <a:fillRect l="-299281" t="-1563" r="-100000" b="-15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37160" marR="137160" marT="68580" marB="68580">
                        <a:blipFill>
                          <a:blip r:embed="rId5"/>
                          <a:stretch>
                            <a:fillRect l="-400722" t="-1563" r="-361" b="-15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594064"/>
                      </a:ext>
                    </a:extLst>
                  </a:tr>
                  <a:tr h="5562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2700" dirty="0">
                              <a:solidFill>
                                <a:srgbClr val="00B050"/>
                              </a:solidFill>
                            </a:rPr>
                            <a:t>Relation 2</a:t>
                          </a:r>
                          <a:endParaRPr lang="ko-KR" altLang="en-US" sz="27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0.0344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13896 K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0.356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-0.965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1224029435"/>
                      </a:ext>
                    </a:extLst>
                  </a:tr>
                  <a:tr h="5562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2700" dirty="0">
                              <a:solidFill>
                                <a:srgbClr val="FF0000"/>
                              </a:solidFill>
                            </a:rPr>
                            <a:t>Relation 3</a:t>
                          </a:r>
                          <a:endParaRPr lang="ko-KR" altLang="en-US" sz="27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0.0346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65914 K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0.647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700" dirty="0"/>
                            <a:t>-0.966</a:t>
                          </a:r>
                          <a:endParaRPr lang="ko-KR" altLang="en-US" sz="2700" dirty="0"/>
                        </a:p>
                      </a:txBody>
                      <a:tcPr marL="137160" marR="137160" marT="68580" marB="68580"/>
                    </a:tc>
                    <a:extLst>
                      <a:ext uri="{0D108BD9-81ED-4DB2-BD59-A6C34878D82A}">
                        <a16:rowId xmlns:a16="http://schemas.microsoft.com/office/drawing/2014/main" val="5284490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237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6D9AD70-B9B3-8BD4-A539-F36A9501A7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r="1209"/>
          <a:stretch/>
        </p:blipFill>
        <p:spPr>
          <a:xfrm>
            <a:off x="12625071" y="3162300"/>
            <a:ext cx="4072330" cy="3657600"/>
          </a:xfrm>
          <a:prstGeom prst="rect">
            <a:avLst/>
          </a:prstGeom>
        </p:spPr>
      </p:pic>
      <p:sp>
        <p:nvSpPr>
          <p:cNvPr id="2" name="Google Shape;53;p3">
            <a:extLst>
              <a:ext uri="{FF2B5EF4-FFF2-40B4-BE49-F238E27FC236}">
                <a16:creationId xmlns:a16="http://schemas.microsoft.com/office/drawing/2014/main" id="{A712F284-A95D-8BCC-4FC5-C1B113BDA21A}"/>
              </a:ext>
            </a:extLst>
          </p:cNvPr>
          <p:cNvSpPr txBox="1"/>
          <p:nvPr/>
        </p:nvSpPr>
        <p:spPr>
          <a:xfrm>
            <a:off x="1066800" y="723900"/>
            <a:ext cx="5638800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01. </a:t>
            </a:r>
            <a:r>
              <a:rPr lang="en-US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Introduction</a:t>
            </a:r>
            <a:endParaRPr sz="48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27494-0A43-3222-90FC-55E48CF754E2}"/>
              </a:ext>
            </a:extLst>
          </p:cNvPr>
          <p:cNvSpPr txBox="1"/>
          <p:nvPr/>
        </p:nvSpPr>
        <p:spPr>
          <a:xfrm>
            <a:off x="-1085850" y="1639915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* End of the stars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0F50C5-D933-7180-7D48-D4C091123592}"/>
              </a:ext>
            </a:extLst>
          </p:cNvPr>
          <p:cNvSpPr txBox="1"/>
          <p:nvPr/>
        </p:nvSpPr>
        <p:spPr>
          <a:xfrm>
            <a:off x="12625071" y="7658100"/>
            <a:ext cx="4072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Credit : </a:t>
            </a:r>
            <a:r>
              <a:rPr lang="en-US" altLang="ko-KR" sz="11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Youtube-Kurzgesagt</a:t>
            </a:r>
            <a:r>
              <a:rPr lang="en-US" altLang="ko-KR" sz="1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White Dwarfs &amp; Blackhole</a:t>
            </a:r>
            <a:endParaRPr lang="ko-KR" altLang="en-US" sz="11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BB405F-1CF0-407B-635B-6A19A193D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62300"/>
            <a:ext cx="4072329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783BF9-B5E3-A9C3-DFFB-725C2B9237AF}"/>
              </a:ext>
            </a:extLst>
          </p:cNvPr>
          <p:cNvSpPr txBox="1"/>
          <p:nvPr/>
        </p:nvSpPr>
        <p:spPr>
          <a:xfrm>
            <a:off x="457200" y="7658100"/>
            <a:ext cx="198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Credit: NASA/SDO</a:t>
            </a:r>
            <a:endParaRPr lang="ko-KR" altLang="en-US" sz="11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93BFB03-CD41-9AD7-6220-F19FD315492A}"/>
              </a:ext>
            </a:extLst>
          </p:cNvPr>
          <p:cNvSpPr/>
          <p:nvPr/>
        </p:nvSpPr>
        <p:spPr>
          <a:xfrm>
            <a:off x="6265106" y="4229100"/>
            <a:ext cx="4624388" cy="1828800"/>
          </a:xfrm>
          <a:prstGeom prst="rightArrow">
            <a:avLst/>
          </a:prstGeom>
          <a:solidFill>
            <a:srgbClr val="92D050"/>
          </a:solidFill>
          <a:scene3d>
            <a:camera prst="perspectiveRelaxedModerately"/>
            <a:lightRig rig="threePt" dir="t"/>
          </a:scene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188504-0811-504F-728F-15CA82860316}"/>
              </a:ext>
            </a:extLst>
          </p:cNvPr>
          <p:cNvGrpSpPr/>
          <p:nvPr/>
        </p:nvGrpSpPr>
        <p:grpSpPr>
          <a:xfrm>
            <a:off x="6265106" y="3162300"/>
            <a:ext cx="4760081" cy="1828800"/>
            <a:chOff x="6265106" y="3162300"/>
            <a:chExt cx="4760081" cy="182880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22EA0A31-128C-8DA7-6608-A58508304EA1}"/>
                </a:ext>
              </a:extLst>
            </p:cNvPr>
            <p:cNvSpPr/>
            <p:nvPr/>
          </p:nvSpPr>
          <p:spPr>
            <a:xfrm>
              <a:off x="6265106" y="3162300"/>
              <a:ext cx="4624388" cy="1828800"/>
            </a:xfrm>
            <a:prstGeom prst="rightArrow">
              <a:avLst/>
            </a:prstGeom>
            <a:solidFill>
              <a:srgbClr val="92D050"/>
            </a:solidFill>
            <a:scene3d>
              <a:camera prst="perspectiveRelaxedModerately"/>
              <a:lightRig rig="threePt" dir="t"/>
            </a:scene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D1CC47-7349-0B56-A017-2CBC14E94773}"/>
                </a:ext>
              </a:extLst>
            </p:cNvPr>
            <p:cNvSpPr txBox="1"/>
            <p:nvPr/>
          </p:nvSpPr>
          <p:spPr>
            <a:xfrm>
              <a:off x="6400800" y="3845867"/>
              <a:ext cx="4624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A single- star Evolution</a:t>
              </a:r>
              <a:endPara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64FCF3-0525-2C31-C731-91AF82FF1403}"/>
              </a:ext>
            </a:extLst>
          </p:cNvPr>
          <p:cNvGrpSpPr/>
          <p:nvPr/>
        </p:nvGrpSpPr>
        <p:grpSpPr>
          <a:xfrm>
            <a:off x="6265106" y="5143500"/>
            <a:ext cx="4624388" cy="1828800"/>
            <a:chOff x="6265106" y="5143500"/>
            <a:chExt cx="4624388" cy="1828800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94A30E6-666F-BC4F-674A-32B014E28753}"/>
                </a:ext>
              </a:extLst>
            </p:cNvPr>
            <p:cNvSpPr/>
            <p:nvPr/>
          </p:nvSpPr>
          <p:spPr>
            <a:xfrm>
              <a:off x="6265106" y="5143500"/>
              <a:ext cx="4624388" cy="1828800"/>
            </a:xfrm>
            <a:prstGeom prst="rightArrow">
              <a:avLst/>
            </a:prstGeom>
            <a:solidFill>
              <a:srgbClr val="92D050"/>
            </a:solidFill>
            <a:scene3d>
              <a:camera prst="perspectiveRelaxedModerately"/>
              <a:lightRig rig="threePt" dir="t"/>
            </a:scene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62052F-8A5F-34A7-1D21-D00F8A520E3F}"/>
                </a:ext>
              </a:extLst>
            </p:cNvPr>
            <p:cNvSpPr txBox="1"/>
            <p:nvPr/>
          </p:nvSpPr>
          <p:spPr>
            <a:xfrm>
              <a:off x="6400800" y="5827067"/>
              <a:ext cx="35286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Binary-star Evolution</a:t>
              </a:r>
              <a:endPara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5C2C59-0E94-3633-2126-D51354DE4178}"/>
              </a:ext>
            </a:extLst>
          </p:cNvPr>
          <p:cNvSpPr txBox="1"/>
          <p:nvPr/>
        </p:nvSpPr>
        <p:spPr>
          <a:xfrm>
            <a:off x="6300628" y="4669341"/>
            <a:ext cx="4824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Two Scenarios of evolution to White Dwarf 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66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11" grpId="0" animBg="1"/>
      <p:bldP spid="11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BE795A-77A4-5B67-F349-E6CEE2BD6717}"/>
              </a:ext>
            </a:extLst>
          </p:cNvPr>
          <p:cNvSpPr txBox="1"/>
          <p:nvPr/>
        </p:nvSpPr>
        <p:spPr>
          <a:xfrm>
            <a:off x="1905000" y="1641644"/>
            <a:ext cx="4376396" cy="523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700" b="1" dirty="0">
                <a:solidFill>
                  <a:srgbClr val="00002F"/>
                </a:solidFill>
                <a:sym typeface="Arial"/>
              </a:rPr>
              <a:t>*Monte Carlo</a:t>
            </a:r>
            <a:endParaRPr lang="ko-KR" altLang="en-US" sz="2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FD1394-180D-DF6D-6F82-6EEC96283AEA}"/>
              </a:ext>
            </a:extLst>
          </p:cNvPr>
          <p:cNvSpPr txBox="1"/>
          <p:nvPr/>
        </p:nvSpPr>
        <p:spPr>
          <a:xfrm>
            <a:off x="841340" y="619758"/>
            <a:ext cx="153892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rgbClr val="00002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Arial"/>
                <a:sym typeface="Arial"/>
              </a:rPr>
              <a:t>04. </a:t>
            </a:r>
            <a:r>
              <a:rPr lang="en-US" altLang="ko-KR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Ranking by Monte Carlo Simulation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en-US" altLang="ko-KR" sz="4800" b="1" dirty="0">
              <a:solidFill>
                <a:srgbClr val="00002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39D77-A87A-FD44-D8AC-23B5FE599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90" y="2261635"/>
            <a:ext cx="8578690" cy="7087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5">
                <a:extLst>
                  <a:ext uri="{FF2B5EF4-FFF2-40B4-BE49-F238E27FC236}">
                    <a16:creationId xmlns:a16="http://schemas.microsoft.com/office/drawing/2014/main" id="{C9EB5CC8-0FF4-7E8B-13DB-3520C5C0FF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0822753"/>
                  </p:ext>
                </p:extLst>
              </p:nvPr>
            </p:nvGraphicFramePr>
            <p:xfrm>
              <a:off x="9086957" y="2672874"/>
              <a:ext cx="8388056" cy="6226048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510133">
                      <a:extLst>
                        <a:ext uri="{9D8B030D-6E8A-4147-A177-3AD203B41FA5}">
                          <a16:colId xmlns:a16="http://schemas.microsoft.com/office/drawing/2014/main" val="1354663694"/>
                        </a:ext>
                      </a:extLst>
                    </a:gridCol>
                    <a:gridCol w="2946383">
                      <a:extLst>
                        <a:ext uri="{9D8B030D-6E8A-4147-A177-3AD203B41FA5}">
                          <a16:colId xmlns:a16="http://schemas.microsoft.com/office/drawing/2014/main" val="3018564420"/>
                        </a:ext>
                      </a:extLst>
                    </a:gridCol>
                    <a:gridCol w="2931540">
                      <a:extLst>
                        <a:ext uri="{9D8B030D-6E8A-4147-A177-3AD203B41FA5}">
                          <a16:colId xmlns:a16="http://schemas.microsoft.com/office/drawing/2014/main" val="892953513"/>
                        </a:ext>
                      </a:extLst>
                    </a:gridCol>
                  </a:tblGrid>
                  <a:tr h="637073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>
                              <a:latin typeface="카페24 써라운드" pitchFamily="2" charset="-127"/>
                              <a:ea typeface="카페24 써라운드" pitchFamily="2" charset="-127"/>
                              <a:cs typeface="카페24 써라운드" pitchFamily="2" charset="-127"/>
                            </a:rPr>
                            <a:t>Relation 2</a:t>
                          </a:r>
                          <a:endParaRPr lang="ko-KR" altLang="en-US" sz="4000" dirty="0">
                            <a:latin typeface="카페24 써라운드" pitchFamily="2" charset="-127"/>
                            <a:ea typeface="카페24 써라운드" pitchFamily="2" charset="-127"/>
                            <a:cs typeface="카페24 써라운드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40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카페24 써라운드" pitchFamily="2" charset="-127"/>
                              <a:ea typeface="카페24 써라운드" pitchFamily="2" charset="-127"/>
                              <a:cs typeface="카페24 써라운드" pitchFamily="2" charset="-127"/>
                            </a:rPr>
                            <a:t>Relation 3</a:t>
                          </a:r>
                          <a:endParaRPr kumimoji="0" lang="ko-KR" altLang="en-US" sz="4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카페24 써라운드" pitchFamily="2" charset="-127"/>
                            <a:ea typeface="카페24 써라운드" pitchFamily="2" charset="-127"/>
                            <a:cs typeface="카페24 써라운드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4289382"/>
                      </a:ext>
                    </a:extLst>
                  </a:tr>
                  <a:tr h="1106494">
                    <a:tc>
                      <a:txBody>
                        <a:bodyPr/>
                        <a:lstStyle/>
                        <a:p>
                          <a:pPr latinLnBrk="1"/>
                          <a:endParaRPr lang="en-US" altLang="ko-KR" sz="28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endParaRPr>
                        </a:p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altLang="ko-KR" sz="2800" b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  <a:p>
                          <a:pPr latinLnBrk="1"/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en-US" altLang="ko-KR" sz="28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endParaRPr>
                        </a:p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−0.965±0.061 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28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−0.966±0.061 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  <a:p>
                          <a:pPr latinLnBrk="1"/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714271"/>
                      </a:ext>
                    </a:extLst>
                  </a:tr>
                  <a:tr h="11491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altLang="ko-KR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kumimoji="0" lang="en-US" altLang="ko-KR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latinLnBrk="1"/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28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0.374±0.092 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  <a:p>
                          <a:pPr latinLnBrk="1"/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28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0.684±0.144 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  <a:p>
                          <a:pPr latinLnBrk="1"/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8931470"/>
                      </a:ext>
                    </a:extLst>
                  </a:tr>
                  <a:tr h="11064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altLang="ko-KR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ko-KR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kumimoji="0" lang="en-US" altLang="ko-KR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altLang="ko-KR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0" lang="en-US" altLang="ko-KR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ko-KR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latinLnBrk="1"/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28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15291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28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63626 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  <a:p>
                          <a:pPr latinLnBrk="1"/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0332923"/>
                      </a:ext>
                    </a:extLst>
                  </a:tr>
                  <a:tr h="11064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altLang="ko-KR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ko-KR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0" lang="en-US" altLang="ko-KR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ko-KR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kumimoji="0" lang="en-US" altLang="ko-KR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kumimoji="0" lang="en-US" altLang="ko-KR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0" lang="en-US" altLang="ko-KR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ko-KR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ko-KR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latinLnBrk="1"/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2800" b="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98.7%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00514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5">
                <a:extLst>
                  <a:ext uri="{FF2B5EF4-FFF2-40B4-BE49-F238E27FC236}">
                    <a16:creationId xmlns:a16="http://schemas.microsoft.com/office/drawing/2014/main" id="{C9EB5CC8-0FF4-7E8B-13DB-3520C5C0FF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0822753"/>
                  </p:ext>
                </p:extLst>
              </p:nvPr>
            </p:nvGraphicFramePr>
            <p:xfrm>
              <a:off x="9086957" y="2672874"/>
              <a:ext cx="8388056" cy="6226048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510133">
                      <a:extLst>
                        <a:ext uri="{9D8B030D-6E8A-4147-A177-3AD203B41FA5}">
                          <a16:colId xmlns:a16="http://schemas.microsoft.com/office/drawing/2014/main" val="1354663694"/>
                        </a:ext>
                      </a:extLst>
                    </a:gridCol>
                    <a:gridCol w="2946383">
                      <a:extLst>
                        <a:ext uri="{9D8B030D-6E8A-4147-A177-3AD203B41FA5}">
                          <a16:colId xmlns:a16="http://schemas.microsoft.com/office/drawing/2014/main" val="3018564420"/>
                        </a:ext>
                      </a:extLst>
                    </a:gridCol>
                    <a:gridCol w="2931540">
                      <a:extLst>
                        <a:ext uri="{9D8B030D-6E8A-4147-A177-3AD203B41FA5}">
                          <a16:colId xmlns:a16="http://schemas.microsoft.com/office/drawing/2014/main" val="89295351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4000" dirty="0">
                              <a:latin typeface="카페24 써라운드" pitchFamily="2" charset="-127"/>
                              <a:ea typeface="카페24 써라운드" pitchFamily="2" charset="-127"/>
                              <a:cs typeface="카페24 써라운드" pitchFamily="2" charset="-127"/>
                            </a:rPr>
                            <a:t>Relation 2</a:t>
                          </a:r>
                          <a:endParaRPr lang="ko-KR" altLang="en-US" sz="4000" dirty="0">
                            <a:latin typeface="카페24 써라운드" pitchFamily="2" charset="-127"/>
                            <a:ea typeface="카페24 써라운드" pitchFamily="2" charset="-127"/>
                            <a:cs typeface="카페24 써라운드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40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카페24 써라운드" pitchFamily="2" charset="-127"/>
                              <a:ea typeface="카페24 써라운드" pitchFamily="2" charset="-127"/>
                              <a:cs typeface="카페24 써라운드" pitchFamily="2" charset="-127"/>
                            </a:rPr>
                            <a:t>Relation 3</a:t>
                          </a:r>
                          <a:endParaRPr kumimoji="0" lang="ko-KR" altLang="en-US" sz="4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카페24 써라운드" pitchFamily="2" charset="-127"/>
                            <a:ea typeface="카페24 써라운드" pitchFamily="2" charset="-127"/>
                            <a:cs typeface="카페24 써라운드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428938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43" t="-58667" r="-234709" b="-3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85331" t="-58667" r="-99793" b="-3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86486" t="-58667" r="-416" b="-3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4714271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43" t="-158667" r="-234709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85331" t="-158667" r="-99793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86486" t="-158667" r="-416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31470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43" t="-257522" r="-234709" b="-103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85331" t="-257522" r="-99793" b="-103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86486" t="-257522" r="-416" b="-1030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332923"/>
                      </a:ext>
                    </a:extLst>
                  </a:tr>
                  <a:tr h="141020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43" t="-349784" r="-234709" b="-8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42798" t="-349784" r="-207" b="-8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00514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FCF7D0A-11D9-5E22-E03B-8BD9C2233A06}"/>
              </a:ext>
            </a:extLst>
          </p:cNvPr>
          <p:cNvSpPr txBox="1"/>
          <p:nvPr/>
        </p:nvSpPr>
        <p:spPr>
          <a:xfrm>
            <a:off x="10959295" y="1934362"/>
            <a:ext cx="584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Bins = 1,000 , Iteration = 50,000</a:t>
            </a:r>
            <a:endParaRPr lang="ko-KR" altLang="en-US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1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4C9782-DEB7-0FC4-028D-3AD8BE9ABC4C}"/>
              </a:ext>
            </a:extLst>
          </p:cNvPr>
          <p:cNvSpPr txBox="1"/>
          <p:nvPr/>
        </p:nvSpPr>
        <p:spPr>
          <a:xfrm>
            <a:off x="1828800" y="3866227"/>
            <a:ext cx="146303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05</a:t>
            </a:r>
          </a:p>
          <a:p>
            <a:pPr algn="ctr"/>
            <a:r>
              <a:rPr lang="en-US" altLang="ko-KR" sz="8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Interpretation of Results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3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53457-4946-A4A1-2B2C-B9D4B0B6A602}"/>
              </a:ext>
            </a:extLst>
          </p:cNvPr>
          <p:cNvSpPr txBox="1"/>
          <p:nvPr/>
        </p:nvSpPr>
        <p:spPr>
          <a:xfrm>
            <a:off x="551688" y="499330"/>
            <a:ext cx="9497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05. </a:t>
            </a:r>
            <a:r>
              <a:rPr lang="en-US" altLang="ko-KR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Interpretation of Results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E68C4-A0BF-317B-95D1-73FAEE7C4C9B}"/>
                  </a:ext>
                </a:extLst>
              </p:cNvPr>
              <p:cNvSpPr txBox="1"/>
              <p:nvPr/>
            </p:nvSpPr>
            <p:spPr>
              <a:xfrm>
                <a:off x="422743" y="2494058"/>
                <a:ext cx="8721258" cy="1939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In Photometric Method, </a:t>
                </a:r>
              </a:p>
              <a:p>
                <a:endParaRPr lang="en-US" altLang="ko-KR" sz="1800" b="0" i="1" dirty="0">
                  <a:latin typeface="Cambria Math" panose="02040503050406030204" pitchFamily="18" charset="0"/>
                  <a:ea typeface="나눔스퀘어OTF ExtraBold" panose="020B0600000101010101" pitchFamily="34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𝜈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=4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𝜋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𝑅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/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𝐷</m:t>
                              </m:r>
                            </m:e>
                          </m:d>
                        </m:e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2</m:t>
                          </m:r>
                        </m:sup>
                      </m:sSup>
                      <m:r>
                        <m:rPr>
                          <m:lit/>
                        </m:rPr>
                        <a:rPr lang="en-US" altLang="ko-KR" sz="4000" i="1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∙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𝜈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𝑒𝑓𝑓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,</m:t>
                      </m:r>
                      <m:func>
                        <m:func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000" b="0" i="0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𝑔</m:t>
                          </m:r>
                        </m:e>
                      </m:func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)</m:t>
                      </m:r>
                    </m:oMath>
                  </m:oMathPara>
                </a14:m>
                <a:endParaRPr lang="en-US" altLang="ko-KR" sz="4000" b="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E68C4-A0BF-317B-95D1-73FAEE7C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43" y="2494058"/>
                <a:ext cx="8721258" cy="1939185"/>
              </a:xfrm>
              <a:prstGeom prst="rect">
                <a:avLst/>
              </a:prstGeom>
              <a:blipFill>
                <a:blip r:embed="rId3"/>
                <a:stretch>
                  <a:fillRect l="-2446" t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0B4B3A-6B6E-1262-2E16-A2178D2C0508}"/>
                  </a:ext>
                </a:extLst>
              </p:cNvPr>
              <p:cNvSpPr txBox="1"/>
              <p:nvPr/>
            </p:nvSpPr>
            <p:spPr>
              <a:xfrm>
                <a:off x="551688" y="4433243"/>
                <a:ext cx="12171622" cy="46905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000" b="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The observed radius is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𝑊𝐷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ko-KR" sz="4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photosphere of  white dwarf atmosphere.</a:t>
                </a:r>
              </a:p>
              <a:p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r>
                  <a:rPr lang="en-US" altLang="ko-KR" sz="4000" b="0" i="0" dirty="0">
                    <a:solidFill>
                      <a:srgbClr val="374151"/>
                    </a:solidFill>
                    <a:effectLst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Since the atmosphere is in a non-degenerate state, it can be affected by temperature.</a:t>
                </a:r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0B4B3A-6B6E-1262-2E16-A2178D2C0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8" y="4433243"/>
                <a:ext cx="12171622" cy="4690515"/>
              </a:xfrm>
              <a:prstGeom prst="rect">
                <a:avLst/>
              </a:prstGeom>
              <a:blipFill>
                <a:blip r:embed="rId4"/>
                <a:stretch>
                  <a:fillRect l="-2555" b="-5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A1B3A9-1D14-235E-55D2-46CC18FF85B7}"/>
              </a:ext>
            </a:extLst>
          </p:cNvPr>
          <p:cNvGrpSpPr/>
          <p:nvPr/>
        </p:nvGrpSpPr>
        <p:grpSpPr>
          <a:xfrm>
            <a:off x="10292954" y="1199433"/>
            <a:ext cx="7409688" cy="4402042"/>
            <a:chOff x="10049123" y="2494058"/>
            <a:chExt cx="8238877" cy="463064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4594FC-6AB3-F64D-EEA4-60F35CCD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9123" y="2494058"/>
              <a:ext cx="8238877" cy="46306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866496-5D6E-ED00-A746-B9FEC1B97546}"/>
                    </a:ext>
                  </a:extLst>
                </p:cNvPr>
                <p:cNvSpPr txBox="1"/>
                <p:nvPr/>
              </p:nvSpPr>
              <p:spPr>
                <a:xfrm>
                  <a:off x="15590693" y="4871040"/>
                  <a:ext cx="1752600" cy="6245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sz="32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𝜸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866496-5D6E-ED00-A746-B9FEC1B97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90693" y="4871040"/>
                  <a:ext cx="1752600" cy="624595"/>
                </a:xfrm>
                <a:prstGeom prst="rect">
                  <a:avLst/>
                </a:prstGeom>
                <a:blipFill>
                  <a:blip r:embed="rId6"/>
                  <a:stretch>
                    <a:fillRect b="-3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E3CE99-C9E1-9CFB-17A9-DC8AEEC69FBF}"/>
                    </a:ext>
                  </a:extLst>
                </p:cNvPr>
                <p:cNvSpPr txBox="1"/>
                <p:nvPr/>
              </p:nvSpPr>
              <p:spPr>
                <a:xfrm>
                  <a:off x="14859000" y="4138915"/>
                  <a:ext cx="731693" cy="5886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sz="32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𝑾𝑫</m:t>
                            </m:r>
                          </m:sub>
                        </m:sSub>
                      </m:oMath>
                    </m:oMathPara>
                  </a14:m>
                  <a:endParaRPr lang="ko-KR" altLang="en-US" sz="4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E3CE99-C9E1-9CFB-17A9-DC8AEEC69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59000" y="4138915"/>
                  <a:ext cx="731693" cy="588656"/>
                </a:xfrm>
                <a:prstGeom prst="rect">
                  <a:avLst/>
                </a:prstGeom>
                <a:blipFill>
                  <a:blip r:embed="rId7"/>
                  <a:stretch>
                    <a:fillRect r="-3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878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53457-4946-A4A1-2B2C-B9D4B0B6A602}"/>
              </a:ext>
            </a:extLst>
          </p:cNvPr>
          <p:cNvSpPr txBox="1"/>
          <p:nvPr/>
        </p:nvSpPr>
        <p:spPr>
          <a:xfrm>
            <a:off x="551688" y="499330"/>
            <a:ext cx="9497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05. </a:t>
            </a:r>
            <a:r>
              <a:rPr lang="en-US" altLang="ko-KR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Interpretation of Results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EEA5ED-8FD7-5216-557A-DEF5E4AA1A40}"/>
                  </a:ext>
                </a:extLst>
              </p:cNvPr>
              <p:cNvSpPr txBox="1"/>
              <p:nvPr/>
            </p:nvSpPr>
            <p:spPr>
              <a:xfrm>
                <a:off x="533400" y="2019300"/>
                <a:ext cx="7596652" cy="587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lnSpc>
                    <a:spcPct val="200000"/>
                  </a:lnSpc>
                  <a:buAutoNum type="arabicPeriod"/>
                </a:pP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(A) , Theoretical radius and observed radius do not match.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2. (B) , R = R(M;</a:t>
                </a:r>
                <a:r>
                  <a:rPr lang="en-US" altLang="ko-KR" sz="3200" b="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카페24 써라운드" pitchFamily="2" charset="-127"/>
                        <a:cs typeface="카페24 써라운드" pitchFamily="2" charset="-127"/>
                      </a:rPr>
                      <m:t>𝛼</m:t>
                    </m:r>
                  </m:oMath>
                </a14:m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) 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	Large scatter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3. (C) , R’=R/f(T;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카페24 써라운드" pitchFamily="2" charset="-127"/>
                        <a:cs typeface="카페24 써라운드" pitchFamily="2" charset="-127"/>
                      </a:rPr>
                      <m:t>𝛽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카페24 써라운드" pitchFamily="2" charset="-127"/>
                        <a:cs typeface="카페24 써라운드" pitchFamily="2" charset="-127"/>
                      </a:rPr>
                      <m:t>,</m:t>
                    </m:r>
                    <m:sSub>
                      <m:sSubPr>
                        <m:ctrlPr>
                          <a:rPr lang="en-US" altLang="ko-KR" sz="3200" b="0" i="1" smtClean="0">
                            <a:latin typeface="Cambria Math" panose="02040503050406030204" pitchFamily="18" charset="0"/>
                            <a:ea typeface="카페24 써라운드" pitchFamily="2" charset="-127"/>
                            <a:cs typeface="카페24 써라운드" pitchFamily="2" charset="-127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카페24 써라운드" pitchFamily="2" charset="-127"/>
                            <a:cs typeface="카페24 써라운드" pitchFamily="2" charset="-127"/>
                          </a:rPr>
                          <m:t>𝑇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카페24 써라운드" pitchFamily="2" charset="-127"/>
                            <a:cs typeface="카페24 써라운드" pitchFamily="2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)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32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카페24 써라운드" pitchFamily="2" charset="-127"/>
                  </a:rPr>
                  <a:t>     Good fit with tight distribution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EEA5ED-8FD7-5216-557A-DEF5E4AA1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019300"/>
                <a:ext cx="7596652" cy="5878532"/>
              </a:xfrm>
              <a:prstGeom prst="rect">
                <a:avLst/>
              </a:prstGeom>
              <a:blipFill>
                <a:blip r:embed="rId3"/>
                <a:stretch>
                  <a:fillRect l="-2087" b="-2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7E05A7C-0AFF-3B21-98B9-EC315E3A1DFC}"/>
              </a:ext>
            </a:extLst>
          </p:cNvPr>
          <p:cNvSpPr txBox="1"/>
          <p:nvPr/>
        </p:nvSpPr>
        <p:spPr>
          <a:xfrm>
            <a:off x="9744323" y="778388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(A)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576B8-00AE-6A82-D3D7-8C71FCCAA2EC}"/>
              </a:ext>
            </a:extLst>
          </p:cNvPr>
          <p:cNvSpPr txBox="1"/>
          <p:nvPr/>
        </p:nvSpPr>
        <p:spPr>
          <a:xfrm>
            <a:off x="12983331" y="7783884"/>
            <a:ext cx="530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(B)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664D9-69AE-2F95-6698-D1FF12BB97E4}"/>
              </a:ext>
            </a:extLst>
          </p:cNvPr>
          <p:cNvSpPr txBox="1"/>
          <p:nvPr/>
        </p:nvSpPr>
        <p:spPr>
          <a:xfrm>
            <a:off x="16321337" y="7783884"/>
            <a:ext cx="518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(C)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60083-E4D8-0BE6-BE15-E5BF7838D5F9}"/>
              </a:ext>
            </a:extLst>
          </p:cNvPr>
          <p:cNvSpPr txBox="1"/>
          <p:nvPr/>
        </p:nvSpPr>
        <p:spPr>
          <a:xfrm>
            <a:off x="8531485" y="2223173"/>
            <a:ext cx="27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Theoretical R-M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851-7860-7F79-609F-E80BF37CE085}"/>
              </a:ext>
            </a:extLst>
          </p:cNvPr>
          <p:cNvSpPr txBox="1"/>
          <p:nvPr/>
        </p:nvSpPr>
        <p:spPr>
          <a:xfrm>
            <a:off x="12065759" y="2185475"/>
            <a:ext cx="236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Best fit R-M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90077-BB49-446D-716E-4913D4E05D1A}"/>
              </a:ext>
            </a:extLst>
          </p:cNvPr>
          <p:cNvSpPr txBox="1"/>
          <p:nvPr/>
        </p:nvSpPr>
        <p:spPr>
          <a:xfrm>
            <a:off x="15195429" y="2185476"/>
            <a:ext cx="2769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Best fit R-M f(T)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FD9008-37DE-2D31-2A44-FC5402862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52" y="3016473"/>
            <a:ext cx="9820029" cy="465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4C9782-DEB7-0FC4-028D-3AD8BE9ABC4C}"/>
              </a:ext>
            </a:extLst>
          </p:cNvPr>
          <p:cNvSpPr txBox="1"/>
          <p:nvPr/>
        </p:nvSpPr>
        <p:spPr>
          <a:xfrm>
            <a:off x="1828800" y="3866227"/>
            <a:ext cx="146303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06</a:t>
            </a:r>
          </a:p>
          <a:p>
            <a:pPr algn="ctr"/>
            <a:r>
              <a:rPr lang="en-US" altLang="ko-KR" sz="8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Conclusions and Outlook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58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53457-4946-A4A1-2B2C-B9D4B0B6A602}"/>
              </a:ext>
            </a:extLst>
          </p:cNvPr>
          <p:cNvSpPr txBox="1"/>
          <p:nvPr/>
        </p:nvSpPr>
        <p:spPr>
          <a:xfrm>
            <a:off x="381741" y="433098"/>
            <a:ext cx="89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06. Conclusions and Outlook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94CE4-86E0-8455-A75F-666A5256BBDF}"/>
              </a:ext>
            </a:extLst>
          </p:cNvPr>
          <p:cNvSpPr txBox="1"/>
          <p:nvPr/>
        </p:nvSpPr>
        <p:spPr>
          <a:xfrm>
            <a:off x="1371600" y="2635121"/>
            <a:ext cx="13335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 principal outcome :</a:t>
            </a:r>
          </a:p>
          <a:p>
            <a:endParaRPr lang="en-US" altLang="ko-KR" sz="4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Characteristic Temperature = 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1.3 eV</a:t>
            </a:r>
          </a:p>
          <a:p>
            <a:endParaRPr lang="en-US" altLang="ko-KR" sz="4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It is appears that a major role in </a:t>
            </a:r>
          </a:p>
          <a:p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the observed radius depend on temperature.</a:t>
            </a:r>
          </a:p>
          <a:p>
            <a:endParaRPr lang="en-US" altLang="ko-KR" sz="4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However, it is quite modest to explain physically. </a:t>
            </a:r>
            <a:endParaRPr lang="ko-KR" altLang="en-US" sz="4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53457-4946-A4A1-2B2C-B9D4B0B6A602}"/>
              </a:ext>
            </a:extLst>
          </p:cNvPr>
          <p:cNvSpPr txBox="1"/>
          <p:nvPr/>
        </p:nvSpPr>
        <p:spPr>
          <a:xfrm>
            <a:off x="381741" y="433098"/>
            <a:ext cx="89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06. Conclusions and Outlook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94CE4-86E0-8455-A75F-666A5256BBDF}"/>
              </a:ext>
            </a:extLst>
          </p:cNvPr>
          <p:cNvSpPr txBox="1"/>
          <p:nvPr/>
        </p:nvSpPr>
        <p:spPr>
          <a:xfrm>
            <a:off x="1371600" y="3238500"/>
            <a:ext cx="1554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Corona ?</a:t>
            </a:r>
          </a:p>
          <a:p>
            <a:pPr marL="914400" indent="-914400">
              <a:buAutoNum type="arabicPeriod"/>
            </a:pPr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White dwarfs are known to have magnetic field.</a:t>
            </a:r>
          </a:p>
          <a:p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48634-C51E-6D84-AA98-1AC30A619007}"/>
              </a:ext>
            </a:extLst>
          </p:cNvPr>
          <p:cNvSpPr txBox="1"/>
          <p:nvPr/>
        </p:nvSpPr>
        <p:spPr>
          <a:xfrm>
            <a:off x="1305544" y="6667500"/>
            <a:ext cx="15555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However, it is unlikely high to be sufficiently large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52173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53457-4946-A4A1-2B2C-B9D4B0B6A602}"/>
              </a:ext>
            </a:extLst>
          </p:cNvPr>
          <p:cNvSpPr txBox="1"/>
          <p:nvPr/>
        </p:nvSpPr>
        <p:spPr>
          <a:xfrm>
            <a:off x="381741" y="433098"/>
            <a:ext cx="89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06. Conclusions and Outlook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C94CE4-86E0-8455-A75F-666A5256BBDF}"/>
                  </a:ext>
                </a:extLst>
              </p:cNvPr>
              <p:cNvSpPr txBox="1"/>
              <p:nvPr/>
            </p:nvSpPr>
            <p:spPr>
              <a:xfrm>
                <a:off x="816429" y="2117149"/>
                <a:ext cx="10134600" cy="2707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2. Ideal gas law at troposphere ?</a:t>
                </a:r>
              </a:p>
              <a:p>
                <a:pPr marL="914400" indent="-914400">
                  <a:buAutoNum type="arabicPeriod"/>
                </a:pPr>
                <a:endParaRPr lang="en-US" altLang="ko-KR" sz="48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r>
                  <a:rPr lang="en-US" altLang="ko-KR" sz="24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Photometric radius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𝛾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𝑊𝐷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h</m:t>
                    </m:r>
                  </m:oMath>
                </a14:m>
                <a:r>
                  <a:rPr lang="ko-KR" altLang="en-US" sz="24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</a:t>
                </a:r>
                <a:r>
                  <a:rPr lang="en-US" altLang="ko-KR" sz="24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,defines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h</m:t>
                    </m:r>
                  </m:oMath>
                </a14:m>
                <a:r>
                  <a:rPr lang="en-US" altLang="ko-KR" sz="24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is thickness.</a:t>
                </a:r>
              </a:p>
              <a:p>
                <a:endParaRPr lang="en-US" altLang="ko-KR" sz="24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r>
                  <a:rPr lang="en-US" altLang="ko-KR" sz="24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𝐵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𝑇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𝑔𝐻</m:t>
                    </m:r>
                  </m:oMath>
                </a14:m>
                <a:r>
                  <a:rPr lang="en-US" altLang="ko-KR" sz="24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𝐻</m:t>
                    </m:r>
                  </m:oMath>
                </a14:m>
                <a:r>
                  <a:rPr lang="en-US" altLang="ko-KR" sz="24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is scale height</a:t>
                </a:r>
                <a:endParaRPr lang="ko-KR" alt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C94CE4-86E0-8455-A75F-666A5256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29" y="2117149"/>
                <a:ext cx="10134600" cy="2707151"/>
              </a:xfrm>
              <a:prstGeom prst="rect">
                <a:avLst/>
              </a:prstGeom>
              <a:blipFill>
                <a:blip r:embed="rId3"/>
                <a:stretch>
                  <a:fillRect l="-2768" t="-5180" b="-4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CAD139-7023-21CC-0F2C-DB864753EAA4}"/>
              </a:ext>
            </a:extLst>
          </p:cNvPr>
          <p:cNvGrpSpPr/>
          <p:nvPr/>
        </p:nvGrpSpPr>
        <p:grpSpPr>
          <a:xfrm>
            <a:off x="810985" y="5531211"/>
            <a:ext cx="11277600" cy="1898289"/>
            <a:chOff x="810985" y="5531211"/>
            <a:chExt cx="11277600" cy="1898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10708-DDCB-4C1C-0307-DE5AA80E6561}"/>
                    </a:ext>
                  </a:extLst>
                </p:cNvPr>
                <p:cNvSpPr txBox="1"/>
                <p:nvPr/>
              </p:nvSpPr>
              <p:spPr>
                <a:xfrm>
                  <a:off x="810985" y="5531211"/>
                  <a:ext cx="11277600" cy="853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Since M is expected to be no more than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10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−4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⊙ </m:t>
                          </m:r>
                        </m:sub>
                      </m:sSub>
                    </m:oMath>
                  </a14:m>
                  <a:r>
                    <a:rPr lang="en-US" altLang="ko-KR" sz="2400" dirty="0"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 .</a:t>
                  </a:r>
                </a:p>
                <a:p>
                  <a:r>
                    <a:rPr lang="en-US" altLang="ko-KR" sz="2400" dirty="0"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 And using opacity condition of the “troposphere” ,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10708-DDCB-4C1C-0307-DE5AA80E6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985" y="5531211"/>
                  <a:ext cx="11277600" cy="853054"/>
                </a:xfrm>
                <a:prstGeom prst="rect">
                  <a:avLst/>
                </a:prstGeom>
                <a:blipFill>
                  <a:blip r:embed="rId4"/>
                  <a:stretch>
                    <a:fillRect l="-811" t="-4286" b="-15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70CF81D-9465-912F-3F0E-06C06A612855}"/>
                    </a:ext>
                  </a:extLst>
                </p:cNvPr>
                <p:cNvSpPr txBox="1"/>
                <p:nvPr/>
              </p:nvSpPr>
              <p:spPr>
                <a:xfrm>
                  <a:off x="810985" y="6856073"/>
                  <a:ext cx="9241970" cy="5734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800" dirty="0"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𝑇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∗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𝐻𝑒𝑥𝑝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(−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h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/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𝐻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)</m:t>
                      </m:r>
                    </m:oMath>
                  </a14:m>
                  <a:r>
                    <a:rPr lang="en-US" altLang="ko-KR" sz="1800" dirty="0"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 </a:t>
                  </a:r>
                  <a:endParaRPr lang="ko-KR" altLang="en-US" sz="18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70CF81D-9465-912F-3F0E-06C06A6128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985" y="6856073"/>
                  <a:ext cx="9241970" cy="5734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C79685C-C0C2-5C6F-26AA-6F575DCE9504}"/>
              </a:ext>
            </a:extLst>
          </p:cNvPr>
          <p:cNvSpPr/>
          <p:nvPr/>
        </p:nvSpPr>
        <p:spPr>
          <a:xfrm>
            <a:off x="5883729" y="6856073"/>
            <a:ext cx="1676400" cy="57342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3BDB50-7D61-2EFA-6AD6-98D78AEF436C}"/>
              </a:ext>
            </a:extLst>
          </p:cNvPr>
          <p:cNvGrpSpPr/>
          <p:nvPr/>
        </p:nvGrpSpPr>
        <p:grpSpPr>
          <a:xfrm>
            <a:off x="9144000" y="6264355"/>
            <a:ext cx="8915400" cy="1493906"/>
            <a:chOff x="9144000" y="5840096"/>
            <a:chExt cx="9241970" cy="14939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6F97DA6-AF45-6117-6A99-5E3A8FDCA361}"/>
                    </a:ext>
                  </a:extLst>
                </p:cNvPr>
                <p:cNvSpPr txBox="1"/>
                <p:nvPr/>
              </p:nvSpPr>
              <p:spPr>
                <a:xfrm>
                  <a:off x="9512731" y="6121170"/>
                  <a:ext cx="8504508" cy="10427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func>
                          <m:func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3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~ 0.1% </m:t>
                        </m:r>
                        <m:sSub>
                          <m:sSub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𝑊𝐷</m:t>
                            </m:r>
                          </m:sub>
                        </m:s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3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f>
                              <m:fPr>
                                <m:ctrl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3200" b="0" i="1" smtClean="0">
                                        <a:latin typeface="Cambria Math" panose="02040503050406030204" pitchFamily="18" charset="0"/>
                                      </a:rPr>
                                      <m:t>⊙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6F97DA6-AF45-6117-6A99-5E3A8FDCA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2731" y="6121170"/>
                  <a:ext cx="8504508" cy="10427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AFDB898-7F2E-76FF-7CEB-282426DA957F}"/>
                </a:ext>
              </a:extLst>
            </p:cNvPr>
            <p:cNvSpPr/>
            <p:nvPr/>
          </p:nvSpPr>
          <p:spPr>
            <a:xfrm>
              <a:off x="9144000" y="5840096"/>
              <a:ext cx="9241970" cy="14939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997247-8838-14F7-B30A-D7C00257B227}"/>
              </a:ext>
            </a:extLst>
          </p:cNvPr>
          <p:cNvGrpSpPr/>
          <p:nvPr/>
        </p:nvGrpSpPr>
        <p:grpSpPr>
          <a:xfrm>
            <a:off x="10635343" y="3557204"/>
            <a:ext cx="7620000" cy="1338495"/>
            <a:chOff x="9829800" y="3984348"/>
            <a:chExt cx="7620000" cy="1338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E186B81-CC09-ED25-7DB2-0996A159B13C}"/>
                    </a:ext>
                  </a:extLst>
                </p:cNvPr>
                <p:cNvSpPr txBox="1"/>
                <p:nvPr/>
              </p:nvSpPr>
              <p:spPr>
                <a:xfrm>
                  <a:off x="11832718" y="4780835"/>
                  <a:ext cx="4397881" cy="5420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≃1%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sub>
                      </m:sSub>
                    </m:oMath>
                  </a14:m>
                  <a:r>
                    <a:rPr lang="ko-KR" altLang="en-US" sz="2800" dirty="0"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 </a:t>
                  </a:r>
                  <a:r>
                    <a:rPr lang="en-US" altLang="ko-KR" sz="2800" dirty="0"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sub>
                      </m:sSub>
                    </m:oMath>
                  </a14:m>
                  <a:r>
                    <a:rPr lang="en-US" altLang="ko-KR" sz="2800" dirty="0"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 = 9 km  </a:t>
                  </a:r>
                  <a:endParaRPr lang="ko-KR" altLang="en-US" sz="28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E186B81-CC09-ED25-7DB2-0996A159B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2718" y="4780835"/>
                  <a:ext cx="4397881" cy="542008"/>
                </a:xfrm>
                <a:prstGeom prst="rect">
                  <a:avLst/>
                </a:prstGeom>
                <a:blipFill>
                  <a:blip r:embed="rId7"/>
                  <a:stretch>
                    <a:fillRect t="-10112" r="-831" b="-280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435745-313D-8D7B-C476-8260A0A46672}"/>
                    </a:ext>
                  </a:extLst>
                </p:cNvPr>
                <p:cNvSpPr txBox="1"/>
                <p:nvPr/>
              </p:nvSpPr>
              <p:spPr>
                <a:xfrm>
                  <a:off x="9829800" y="3984348"/>
                  <a:ext cx="7620000" cy="720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𝑒𝑉</m:t>
                                </m:r>
                              </m:den>
                            </m:f>
                          </m:e>
                        </m:d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435745-313D-8D7B-C476-8260A0A46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9800" y="3984348"/>
                  <a:ext cx="7620000" cy="7203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101E1BE-CE5C-23F3-E5EC-BBA1DB73E182}"/>
              </a:ext>
            </a:extLst>
          </p:cNvPr>
          <p:cNvSpPr/>
          <p:nvPr/>
        </p:nvSpPr>
        <p:spPr>
          <a:xfrm>
            <a:off x="9675649" y="3972723"/>
            <a:ext cx="1676400" cy="57342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3E3993-8BDC-8F16-4FB8-3B21B66ED831}"/>
                  </a:ext>
                </a:extLst>
              </p:cNvPr>
              <p:cNvSpPr txBox="1"/>
              <p:nvPr/>
            </p:nvSpPr>
            <p:spPr>
              <a:xfrm>
                <a:off x="789214" y="8318451"/>
                <a:ext cx="11076215" cy="690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However, It is remarkably thin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𝛾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  </m:t>
                        </m:r>
                      </m:sub>
                    </m:sSub>
                    <m:r>
                      <a:rPr lang="en-US" altLang="ko-KR" sz="3600" b="0" i="1" smtClean="0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≈</m:t>
                    </m:r>
                    <m:sSub>
                      <m:sSub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𝑊𝐷</m:t>
                        </m:r>
                      </m:sub>
                    </m:sSub>
                  </m:oMath>
                </a14:m>
                <a:r>
                  <a:rPr lang="en-US" altLang="ko-KR" sz="36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)</a:t>
                </a:r>
                <a:r>
                  <a:rPr lang="en-US" altLang="ko-KR" sz="2800" dirty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3E3993-8BDC-8F16-4FB8-3B21B66ED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4" y="8318451"/>
                <a:ext cx="11076215" cy="690574"/>
              </a:xfrm>
              <a:prstGeom prst="rect">
                <a:avLst/>
              </a:prstGeom>
              <a:blipFill>
                <a:blip r:embed="rId9"/>
                <a:stretch>
                  <a:fillRect l="-1651" t="-12389" b="-28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2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53457-4946-A4A1-2B2C-B9D4B0B6A602}"/>
              </a:ext>
            </a:extLst>
          </p:cNvPr>
          <p:cNvSpPr txBox="1"/>
          <p:nvPr/>
        </p:nvSpPr>
        <p:spPr>
          <a:xfrm>
            <a:off x="381741" y="433098"/>
            <a:ext cx="89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06. Conclusions and Outlook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AE9EC-FEDF-07B2-6650-931B100E7390}"/>
              </a:ext>
            </a:extLst>
          </p:cNvPr>
          <p:cNvSpPr txBox="1"/>
          <p:nvPr/>
        </p:nvSpPr>
        <p:spPr>
          <a:xfrm>
            <a:off x="403512" y="3314700"/>
            <a:ext cx="1676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Conventional isotropic and spheric symmetric atmosphere</a:t>
            </a:r>
          </a:p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    can not explain the observed expansion of the photosphere.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Our model-agnostic approach derived characteristic temperature 1.3 eV.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To consider more advanced atmospheric model, perhaps accounting for deviations of spherical symmetry due to accretion process and tidal interaction in these binary systems.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8E645-32C6-569C-BABE-FE04FB930B98}"/>
              </a:ext>
            </a:extLst>
          </p:cNvPr>
          <p:cNvSpPr txBox="1"/>
          <p:nvPr/>
        </p:nvSpPr>
        <p:spPr>
          <a:xfrm>
            <a:off x="609600" y="1943100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Finally, 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28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0B5A1E-BD9E-8076-ABF4-F9C8840E2891}"/>
              </a:ext>
            </a:extLst>
          </p:cNvPr>
          <p:cNvSpPr txBox="1"/>
          <p:nvPr/>
        </p:nvSpPr>
        <p:spPr>
          <a:xfrm>
            <a:off x="4800600" y="407670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Thank you</a:t>
            </a:r>
          </a:p>
          <a:p>
            <a:pPr algn="ctr"/>
            <a:r>
              <a:rPr lang="ko-KR" altLang="en-US" sz="54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3778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;p3">
            <a:extLst>
              <a:ext uri="{FF2B5EF4-FFF2-40B4-BE49-F238E27FC236}">
                <a16:creationId xmlns:a16="http://schemas.microsoft.com/office/drawing/2014/main" id="{A712F284-A95D-8BCC-4FC5-C1B113BDA21A}"/>
              </a:ext>
            </a:extLst>
          </p:cNvPr>
          <p:cNvSpPr txBox="1"/>
          <p:nvPr/>
        </p:nvSpPr>
        <p:spPr>
          <a:xfrm>
            <a:off x="1066800" y="723900"/>
            <a:ext cx="5638800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01. </a:t>
            </a:r>
            <a:r>
              <a:rPr lang="en-US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Introduction</a:t>
            </a:r>
            <a:endParaRPr sz="48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27494-0A43-3222-90FC-55E48CF754E2}"/>
              </a:ext>
            </a:extLst>
          </p:cNvPr>
          <p:cNvSpPr txBox="1"/>
          <p:nvPr/>
        </p:nvSpPr>
        <p:spPr>
          <a:xfrm>
            <a:off x="-1085850" y="1639915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* End of the stars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188504-0811-504F-728F-15CA82860316}"/>
              </a:ext>
            </a:extLst>
          </p:cNvPr>
          <p:cNvGrpSpPr/>
          <p:nvPr/>
        </p:nvGrpSpPr>
        <p:grpSpPr>
          <a:xfrm>
            <a:off x="321507" y="2153729"/>
            <a:ext cx="4637580" cy="1374460"/>
            <a:chOff x="6265106" y="3162300"/>
            <a:chExt cx="4637580" cy="182880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22EA0A31-128C-8DA7-6608-A58508304EA1}"/>
                </a:ext>
              </a:extLst>
            </p:cNvPr>
            <p:cNvSpPr/>
            <p:nvPr/>
          </p:nvSpPr>
          <p:spPr>
            <a:xfrm>
              <a:off x="6265106" y="3162300"/>
              <a:ext cx="4624388" cy="1828800"/>
            </a:xfrm>
            <a:prstGeom prst="rightArrow">
              <a:avLst/>
            </a:prstGeom>
            <a:solidFill>
              <a:srgbClr val="92D050"/>
            </a:solidFill>
            <a:scene3d>
              <a:camera prst="perspectiveRelaxedModerately"/>
              <a:lightRig rig="threePt" dir="t"/>
            </a:scene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D1CC47-7349-0B56-A017-2CBC14E94773}"/>
                </a:ext>
              </a:extLst>
            </p:cNvPr>
            <p:cNvSpPr txBox="1"/>
            <p:nvPr/>
          </p:nvSpPr>
          <p:spPr>
            <a:xfrm>
              <a:off x="6278299" y="3794329"/>
              <a:ext cx="4624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A single- star Evolution</a:t>
              </a:r>
              <a:endPara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6F131C-7109-5B43-CE99-688014B04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0" y="5753100"/>
            <a:ext cx="2127177" cy="1910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66964-5249-CCBD-EEFE-91F5F52202C8}"/>
              </a:ext>
            </a:extLst>
          </p:cNvPr>
          <p:cNvSpPr txBox="1"/>
          <p:nvPr/>
        </p:nvSpPr>
        <p:spPr>
          <a:xfrm>
            <a:off x="321507" y="8572500"/>
            <a:ext cx="1981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Credit: NASA/SDO</a:t>
            </a:r>
            <a:endParaRPr lang="ko-KR" altLang="en-US" sz="11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B348C0-1228-A61E-1E5E-D3768530E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r="1209"/>
          <a:stretch/>
        </p:blipFill>
        <p:spPr>
          <a:xfrm>
            <a:off x="14105528" y="3212485"/>
            <a:ext cx="3987602" cy="3581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5A114-EF19-05B5-C5BE-A5B33F700A71}"/>
              </a:ext>
            </a:extLst>
          </p:cNvPr>
          <p:cNvSpPr txBox="1"/>
          <p:nvPr/>
        </p:nvSpPr>
        <p:spPr>
          <a:xfrm>
            <a:off x="14020800" y="8657138"/>
            <a:ext cx="4072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Credit : </a:t>
            </a:r>
            <a:r>
              <a:rPr lang="en-US" altLang="ko-KR" sz="11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Youtube-Kurzgesagt</a:t>
            </a:r>
            <a:r>
              <a:rPr lang="en-US" altLang="ko-KR" sz="1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White Dwarfs &amp; Blackhole</a:t>
            </a:r>
            <a:endParaRPr lang="ko-KR" altLang="en-US" sz="11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454D65-E6E1-75A6-7CB0-BB0970190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642" y="3589019"/>
            <a:ext cx="4126482" cy="41372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D49575-782A-AF8D-9703-769DFC31B9BE}"/>
              </a:ext>
            </a:extLst>
          </p:cNvPr>
          <p:cNvSpPr txBox="1"/>
          <p:nvPr/>
        </p:nvSpPr>
        <p:spPr>
          <a:xfrm>
            <a:off x="3132553" y="8476198"/>
            <a:ext cx="335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212529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Credit: NASA’s Goddard Space Flight Center/Chris Smith (</a:t>
            </a:r>
            <a:r>
              <a:rPr lang="en-US" altLang="ko-KR" sz="1100" b="0" i="0" dirty="0" err="1">
                <a:solidFill>
                  <a:srgbClr val="212529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KBRwyle</a:t>
            </a:r>
            <a:r>
              <a:rPr lang="en-US" altLang="ko-KR" sz="1100" b="0" i="0" dirty="0">
                <a:solidFill>
                  <a:srgbClr val="212529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11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5FF9A2A-37E1-DED1-BAD9-938F76E29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90" y="1964491"/>
            <a:ext cx="5044217" cy="582176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7FF001A-1B1E-41E9-7ECF-A713F81DF77C}"/>
              </a:ext>
            </a:extLst>
          </p:cNvPr>
          <p:cNvSpPr/>
          <p:nvPr/>
        </p:nvSpPr>
        <p:spPr>
          <a:xfrm rot="20426457">
            <a:off x="2572239" y="6277485"/>
            <a:ext cx="669749" cy="4308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D4DCA28-EC77-BCBF-01FD-BA0AA6BECF56}"/>
              </a:ext>
            </a:extLst>
          </p:cNvPr>
          <p:cNvSpPr/>
          <p:nvPr/>
        </p:nvSpPr>
        <p:spPr>
          <a:xfrm rot="20426457">
            <a:off x="7580003" y="5132636"/>
            <a:ext cx="669749" cy="4308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51E0E93-7ACB-760B-B1EB-4DF04576D2CF}"/>
              </a:ext>
            </a:extLst>
          </p:cNvPr>
          <p:cNvSpPr/>
          <p:nvPr/>
        </p:nvSpPr>
        <p:spPr>
          <a:xfrm>
            <a:off x="10517531" y="4454943"/>
            <a:ext cx="609600" cy="57525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FE35F52-591C-28A4-DB90-D0157965F0F9}"/>
              </a:ext>
            </a:extLst>
          </p:cNvPr>
          <p:cNvSpPr/>
          <p:nvPr/>
        </p:nvSpPr>
        <p:spPr>
          <a:xfrm>
            <a:off x="11614921" y="4554372"/>
            <a:ext cx="2286000" cy="5752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7A8B66-BF5A-4694-B2BC-74F39BEF6613}"/>
              </a:ext>
            </a:extLst>
          </p:cNvPr>
          <p:cNvSpPr txBox="1"/>
          <p:nvPr/>
        </p:nvSpPr>
        <p:spPr>
          <a:xfrm>
            <a:off x="8707394" y="8570830"/>
            <a:ext cx="21130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 credit: NASA and ESA</a:t>
            </a:r>
            <a:endParaRPr lang="ko-KR" altLang="en-US" sz="11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92153F-48BE-DA10-E6EF-F1361CE0950E}"/>
                  </a:ext>
                </a:extLst>
              </p:cNvPr>
              <p:cNvSpPr txBox="1"/>
              <p:nvPr/>
            </p:nvSpPr>
            <p:spPr>
              <a:xfrm>
                <a:off x="197620" y="4161672"/>
                <a:ext cx="3047658" cy="1216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0.4&lt;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&lt;8</m:t>
                    </m:r>
                  </m:oMath>
                </a14:m>
                <a:r>
                  <a:rPr lang="en-US" altLang="ko-KR" sz="24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, Main Sequence star bunning H </a:t>
                </a:r>
                <a:endParaRPr lang="ko-KR" altLang="en-US" sz="24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92153F-48BE-DA10-E6EF-F1361CE09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20" y="4161672"/>
                <a:ext cx="3047658" cy="1216487"/>
              </a:xfrm>
              <a:prstGeom prst="rect">
                <a:avLst/>
              </a:prstGeom>
              <a:blipFill>
                <a:blip r:embed="rId7"/>
                <a:stretch>
                  <a:fillRect l="-3000" t="-3015" b="-110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A7EA9ED-6A15-A0E0-901F-F86CE8E7C307}"/>
              </a:ext>
            </a:extLst>
          </p:cNvPr>
          <p:cNvSpPr txBox="1"/>
          <p:nvPr/>
        </p:nvSpPr>
        <p:spPr>
          <a:xfrm>
            <a:off x="5360833" y="2629146"/>
            <a:ext cx="31762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MS 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evolution </a:t>
            </a:r>
          </a:p>
          <a:p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to RGB, AGB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1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1032B8-41E7-E785-0495-574525FCA17F}"/>
              </a:ext>
            </a:extLst>
          </p:cNvPr>
          <p:cNvSpPr txBox="1"/>
          <p:nvPr/>
        </p:nvSpPr>
        <p:spPr>
          <a:xfrm>
            <a:off x="8827001" y="615778"/>
            <a:ext cx="487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Finally, finished nuclear synthesis, outer envelope spread to Universe (</a:t>
            </a:r>
            <a:r>
              <a:rPr lang="en-US" altLang="ko-KR" sz="2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PNe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E8BDBA-A843-34F2-6BDF-CB2516557647}"/>
              </a:ext>
            </a:extLst>
          </p:cNvPr>
          <p:cNvSpPr txBox="1"/>
          <p:nvPr/>
        </p:nvSpPr>
        <p:spPr>
          <a:xfrm>
            <a:off x="14494865" y="2127356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Center of </a:t>
            </a:r>
            <a:r>
              <a:rPr lang="en-US" altLang="ko-KR" sz="2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PNe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has a compact star </a:t>
            </a:r>
            <a:endParaRPr lang="ko-KR" alt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41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2" grpId="0"/>
      <p:bldP spid="25" grpId="0" animBg="1"/>
      <p:bldP spid="26" grpId="0" animBg="1"/>
      <p:bldP spid="27" grpId="0" animBg="1"/>
      <p:bldP spid="28" grpId="0" animBg="1"/>
      <p:bldP spid="30" grpId="0"/>
      <p:bldP spid="31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33558B-EE54-44CB-D2B9-B8DA3445DF96}"/>
              </a:ext>
            </a:extLst>
          </p:cNvPr>
          <p:cNvSpPr txBox="1"/>
          <p:nvPr/>
        </p:nvSpPr>
        <p:spPr>
          <a:xfrm>
            <a:off x="5791200" y="3162300"/>
            <a:ext cx="67056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/>
              <a:t>Q &amp; A</a:t>
            </a:r>
            <a:endParaRPr lang="ko-KR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3759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E62F3B-093B-2319-000D-88CD04113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04541"/>
            <a:ext cx="9144000" cy="68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31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B06BEB-3A89-1E50-6A11-DEB9A0B2C3BE}"/>
                  </a:ext>
                </a:extLst>
              </p:cNvPr>
              <p:cNvSpPr txBox="1"/>
              <p:nvPr/>
            </p:nvSpPr>
            <p:spPr>
              <a:xfrm>
                <a:off x="-533400" y="2040801"/>
                <a:ext cx="15849600" cy="4617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40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  <m:t>𝑙𝑜𝑔𝑅</m:t>
                              </m:r>
                            </m:e>
                            <m:sub>
                              <m: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  <m:t>𝑒𝑠𝑡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44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sz="4400" b="0" dirty="0"/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func>
                          <m:funcPr>
                            <m:ctrlP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4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4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ko-KR" sz="44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sz="4400" b="0" dirty="0"/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𝑙𝑜𝑔</m:t>
                    </m:r>
                    <m:sSubSup>
                      <m:sSubSupPr>
                        <m:ctrlP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4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4400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4400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800" b="0" dirty="0"/>
              </a:p>
              <a:p>
                <a:pPr lvl="1"/>
                <a:endParaRPr lang="en-US" altLang="ko-KR" sz="2800" dirty="0"/>
              </a:p>
              <a:p>
                <a:pPr lvl="1"/>
                <a:endParaRPr lang="en-US" altLang="ko-KR" sz="2800" b="0" dirty="0"/>
              </a:p>
              <a:p>
                <a:pPr lvl="1"/>
                <a:endParaRPr lang="en-US" altLang="ko-KR" sz="2800" b="0" dirty="0"/>
              </a:p>
              <a:p>
                <a:endParaRPr lang="en-US" altLang="ko-KR" sz="2800" dirty="0"/>
              </a:p>
              <a:p>
                <a:endParaRPr lang="ko-KR" alt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B06BEB-3A89-1E50-6A11-DEB9A0B2C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2040801"/>
                <a:ext cx="15849600" cy="4617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6A5690-6CB6-0FB7-9692-A3EB46CD7C06}"/>
                  </a:ext>
                </a:extLst>
              </p:cNvPr>
              <p:cNvSpPr txBox="1"/>
              <p:nvPr/>
            </p:nvSpPr>
            <p:spPr>
              <a:xfrm>
                <a:off x="3352800" y="4464916"/>
                <a:ext cx="4302968" cy="6785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4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6A5690-6CB6-0FB7-9692-A3EB46CD7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464916"/>
                <a:ext cx="4302968" cy="6785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0D36CB-E446-04AF-5F8B-838DA342A816}"/>
                  </a:ext>
                </a:extLst>
              </p:cNvPr>
              <p:cNvSpPr txBox="1"/>
              <p:nvPr/>
            </p:nvSpPr>
            <p:spPr>
              <a:xfrm>
                <a:off x="7044186" y="4379705"/>
                <a:ext cx="6665168" cy="6776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400" i="1">
                          <a:latin typeface="Cambria Math" panose="02040503050406030204" pitchFamily="18" charset="0"/>
                        </a:rPr>
                        <m:t>𝑙𝑜𝑔</m:t>
                      </m:r>
                      <m:sSubSup>
                        <m:sSubSupPr>
                          <m:ctrlPr>
                            <a:rPr lang="en-US" altLang="ko-KR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4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4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4400" i="1">
                          <a:latin typeface="Cambria Math" panose="02040503050406030204" pitchFamily="18" charset="0"/>
                        </a:rPr>
                        <m:t>𝑙𝑜𝑔𝑀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0D36CB-E446-04AF-5F8B-838DA342A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186" y="4379705"/>
                <a:ext cx="6665168" cy="677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9F2F8C-D766-9A4E-FB7B-6FB1BF7F076A}"/>
                  </a:ext>
                </a:extLst>
              </p:cNvPr>
              <p:cNvSpPr txBox="1"/>
              <p:nvPr/>
            </p:nvSpPr>
            <p:spPr>
              <a:xfrm>
                <a:off x="4074366" y="6054795"/>
                <a:ext cx="7531869" cy="7402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48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ko-KR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48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ko-KR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4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4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sz="4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4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ko-KR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9F2F8C-D766-9A4E-FB7B-6FB1BF7F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366" y="6054795"/>
                <a:ext cx="7531869" cy="740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49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6D9AD70-B9B3-8BD4-A539-F36A9501A7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r="1209"/>
          <a:stretch/>
        </p:blipFill>
        <p:spPr>
          <a:xfrm>
            <a:off x="11175962" y="1754411"/>
            <a:ext cx="2393131" cy="2149412"/>
          </a:xfrm>
          <a:prstGeom prst="rect">
            <a:avLst/>
          </a:prstGeom>
        </p:spPr>
      </p:pic>
      <p:sp>
        <p:nvSpPr>
          <p:cNvPr id="2" name="Google Shape;53;p3">
            <a:extLst>
              <a:ext uri="{FF2B5EF4-FFF2-40B4-BE49-F238E27FC236}">
                <a16:creationId xmlns:a16="http://schemas.microsoft.com/office/drawing/2014/main" id="{A712F284-A95D-8BCC-4FC5-C1B113BDA21A}"/>
              </a:ext>
            </a:extLst>
          </p:cNvPr>
          <p:cNvSpPr txBox="1"/>
          <p:nvPr/>
        </p:nvSpPr>
        <p:spPr>
          <a:xfrm>
            <a:off x="1066800" y="723900"/>
            <a:ext cx="5638800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01. </a:t>
            </a:r>
            <a:r>
              <a:rPr lang="en-US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Introduction</a:t>
            </a:r>
            <a:endParaRPr sz="48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27494-0A43-3222-90FC-55E48CF754E2}"/>
              </a:ext>
            </a:extLst>
          </p:cNvPr>
          <p:cNvSpPr txBox="1"/>
          <p:nvPr/>
        </p:nvSpPr>
        <p:spPr>
          <a:xfrm>
            <a:off x="-1085850" y="1639915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* End of the stars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BB405F-1CF0-407B-635B-6A19A193DB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" y="5376114"/>
            <a:ext cx="2463001" cy="249109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64FCF3-0525-2C31-C731-91AF82FF1403}"/>
              </a:ext>
            </a:extLst>
          </p:cNvPr>
          <p:cNvGrpSpPr/>
          <p:nvPr/>
        </p:nvGrpSpPr>
        <p:grpSpPr>
          <a:xfrm>
            <a:off x="457200" y="2122026"/>
            <a:ext cx="4572000" cy="1421274"/>
            <a:chOff x="6265106" y="5143500"/>
            <a:chExt cx="4624388" cy="1828800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94A30E6-666F-BC4F-674A-32B014E28753}"/>
                </a:ext>
              </a:extLst>
            </p:cNvPr>
            <p:cNvSpPr/>
            <p:nvPr/>
          </p:nvSpPr>
          <p:spPr>
            <a:xfrm>
              <a:off x="6265106" y="5143500"/>
              <a:ext cx="4624388" cy="1828800"/>
            </a:xfrm>
            <a:prstGeom prst="rightArrow">
              <a:avLst/>
            </a:prstGeom>
            <a:solidFill>
              <a:srgbClr val="92D050"/>
            </a:solidFill>
            <a:scene3d>
              <a:camera prst="perspectiveRelaxedModerately"/>
              <a:lightRig rig="threePt" dir="t"/>
            </a:scene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62052F-8A5F-34A7-1D21-D00F8A520E3F}"/>
                </a:ext>
              </a:extLst>
            </p:cNvPr>
            <p:cNvSpPr txBox="1"/>
            <p:nvPr/>
          </p:nvSpPr>
          <p:spPr>
            <a:xfrm>
              <a:off x="6400800" y="5827067"/>
              <a:ext cx="35286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Binary-star Evolution</a:t>
              </a:r>
              <a:endParaRPr lang="ko-KR" altLang="en-US" sz="2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C655484-E9B7-86FC-611B-F1637BB989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6087778"/>
            <a:ext cx="1981200" cy="1779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C4C24D-D193-6C4E-4C79-EB3C84F0C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53" y="3193691"/>
            <a:ext cx="3181149" cy="31894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25587A-968D-71A4-2700-05B0251A08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977" y="4603745"/>
            <a:ext cx="1981200" cy="17794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7A969D-3340-2574-D20F-BBE33FC1E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968" y="319154"/>
            <a:ext cx="3678320" cy="3687961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0E1F910-7749-3D4D-8AFA-E07A35974F64}"/>
              </a:ext>
            </a:extLst>
          </p:cNvPr>
          <p:cNvSpPr/>
          <p:nvPr/>
        </p:nvSpPr>
        <p:spPr>
          <a:xfrm rot="20426457">
            <a:off x="4396527" y="5169571"/>
            <a:ext cx="669749" cy="4308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308B2DE-A428-3BEA-8A05-0D0ACFDE1832}"/>
              </a:ext>
            </a:extLst>
          </p:cNvPr>
          <p:cNvSpPr/>
          <p:nvPr/>
        </p:nvSpPr>
        <p:spPr>
          <a:xfrm rot="20426457">
            <a:off x="9965331" y="3420263"/>
            <a:ext cx="669749" cy="4308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38A970-69AE-B376-1334-087C0682A2C7}"/>
              </a:ext>
            </a:extLst>
          </p:cNvPr>
          <p:cNvSpPr txBox="1"/>
          <p:nvPr/>
        </p:nvSpPr>
        <p:spPr>
          <a:xfrm>
            <a:off x="145623" y="8068285"/>
            <a:ext cx="12234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rgbClr val="37415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  two MS binary system, the more massive star evolves to RGB phase first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11A803-6DA6-EBA3-B741-1A0595B86700}"/>
              </a:ext>
            </a:extLst>
          </p:cNvPr>
          <p:cNvSpPr txBox="1"/>
          <p:nvPr/>
        </p:nvSpPr>
        <p:spPr>
          <a:xfrm>
            <a:off x="5727662" y="6687122"/>
            <a:ext cx="1089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rgbClr val="37415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RGB  fills the Roche Lobe, and then residual matter is crossed the Roche Lobe and is swallowed to MS.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B02B65-63AF-B451-23C8-08DD0E0307CA}"/>
              </a:ext>
            </a:extLst>
          </p:cNvPr>
          <p:cNvSpPr txBox="1"/>
          <p:nvPr/>
        </p:nvSpPr>
        <p:spPr>
          <a:xfrm>
            <a:off x="12372527" y="4468173"/>
            <a:ext cx="52841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Finally, this system form White Dwarf and MS (or RGB). In this case, they could make light white dwarf.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;p3">
            <a:extLst>
              <a:ext uri="{FF2B5EF4-FFF2-40B4-BE49-F238E27FC236}">
                <a16:creationId xmlns:a16="http://schemas.microsoft.com/office/drawing/2014/main" id="{A712F284-A95D-8BCC-4FC5-C1B113BDA21A}"/>
              </a:ext>
            </a:extLst>
          </p:cNvPr>
          <p:cNvSpPr txBox="1"/>
          <p:nvPr/>
        </p:nvSpPr>
        <p:spPr>
          <a:xfrm>
            <a:off x="1066800" y="723900"/>
            <a:ext cx="5638800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01. </a:t>
            </a:r>
            <a:r>
              <a:rPr lang="en-US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Introduction</a:t>
            </a:r>
            <a:endParaRPr sz="48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27494-0A43-3222-90FC-55E48CF754E2}"/>
              </a:ext>
            </a:extLst>
          </p:cNvPr>
          <p:cNvSpPr txBox="1"/>
          <p:nvPr/>
        </p:nvSpPr>
        <p:spPr>
          <a:xfrm>
            <a:off x="-533400" y="1601003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* White Dwarf Classification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4463C6-DC9B-0AEF-6BC4-BC2E47AEA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38" y="2124223"/>
            <a:ext cx="6808545" cy="4259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11FB4B-DB0F-7884-88D1-036D09512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629" y="707571"/>
            <a:ext cx="6813930" cy="79363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7EFB5-C72B-D2BB-BE65-68F59C17F8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r="1209"/>
          <a:stretch/>
        </p:blipFill>
        <p:spPr>
          <a:xfrm>
            <a:off x="7512839" y="1844913"/>
            <a:ext cx="1336681" cy="12005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327D067-62DF-C88B-0307-5DAF5FE8AF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r="1209"/>
          <a:stretch/>
        </p:blipFill>
        <p:spPr>
          <a:xfrm>
            <a:off x="8231833" y="6209106"/>
            <a:ext cx="1738329" cy="15612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A5818F-C44B-C2FC-E06A-9DC4D60725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967" y="1214584"/>
            <a:ext cx="1814522" cy="1819278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409520E-BA96-5252-48D1-AF06687B6123}"/>
              </a:ext>
            </a:extLst>
          </p:cNvPr>
          <p:cNvSpPr/>
          <p:nvPr/>
        </p:nvSpPr>
        <p:spPr>
          <a:xfrm rot="20575254">
            <a:off x="7797129" y="3963752"/>
            <a:ext cx="2514600" cy="533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40BB145-F90D-C51F-8767-D6C93531D1BB}"/>
              </a:ext>
            </a:extLst>
          </p:cNvPr>
          <p:cNvSpPr/>
          <p:nvPr/>
        </p:nvSpPr>
        <p:spPr>
          <a:xfrm rot="911995">
            <a:off x="7843698" y="4708637"/>
            <a:ext cx="2514600" cy="533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BCF526-4153-4BD0-037A-6049C6B8D5A8}"/>
              </a:ext>
            </a:extLst>
          </p:cNvPr>
          <p:cNvSpPr/>
          <p:nvPr/>
        </p:nvSpPr>
        <p:spPr>
          <a:xfrm>
            <a:off x="13913995" y="3771900"/>
            <a:ext cx="584872" cy="458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82E0A8-73FF-8F71-A3E3-799CEB33019F}"/>
              </a:ext>
            </a:extLst>
          </p:cNvPr>
          <p:cNvSpPr/>
          <p:nvPr/>
        </p:nvSpPr>
        <p:spPr>
          <a:xfrm>
            <a:off x="13657001" y="8039100"/>
            <a:ext cx="584872" cy="458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CE95F16-9987-8A9A-0E49-5B5BC4D8B3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5" y="6431227"/>
            <a:ext cx="7533181" cy="267834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3C0E60-80E2-DF0D-C2B6-557ECE01E9F2}"/>
              </a:ext>
            </a:extLst>
          </p:cNvPr>
          <p:cNvSpPr/>
          <p:nvPr/>
        </p:nvSpPr>
        <p:spPr>
          <a:xfrm>
            <a:off x="604212" y="2647443"/>
            <a:ext cx="6406187" cy="386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4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;p3">
            <a:extLst>
              <a:ext uri="{FF2B5EF4-FFF2-40B4-BE49-F238E27FC236}">
                <a16:creationId xmlns:a16="http://schemas.microsoft.com/office/drawing/2014/main" id="{A712F284-A95D-8BCC-4FC5-C1B113BDA21A}"/>
              </a:ext>
            </a:extLst>
          </p:cNvPr>
          <p:cNvSpPr txBox="1"/>
          <p:nvPr/>
        </p:nvSpPr>
        <p:spPr>
          <a:xfrm>
            <a:off x="1066800" y="723900"/>
            <a:ext cx="5638800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01. </a:t>
            </a:r>
            <a:r>
              <a:rPr lang="en-US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Introduction</a:t>
            </a:r>
            <a:endParaRPr sz="48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27494-0A43-3222-90FC-55E48CF754E2}"/>
              </a:ext>
            </a:extLst>
          </p:cNvPr>
          <p:cNvSpPr txBox="1"/>
          <p:nvPr/>
        </p:nvSpPr>
        <p:spPr>
          <a:xfrm>
            <a:off x="-533400" y="1601003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* White Dwarf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AFA06C-FD8B-C0AC-62A4-465A92455C92}"/>
                  </a:ext>
                </a:extLst>
              </p:cNvPr>
              <p:cNvSpPr txBox="1"/>
              <p:nvPr/>
            </p:nvSpPr>
            <p:spPr>
              <a:xfrm>
                <a:off x="533400" y="2478106"/>
                <a:ext cx="11277600" cy="6890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White Dwarfs </a:t>
                </a:r>
              </a:p>
              <a:p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40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White dwarfs have a mean mass  =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스퀘어OTF ExtraBold" panose="020B0600000101010101" pitchFamily="34" charset="-127"/>
                      </a:rPr>
                      <m:t>0.6 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스퀘어OTF ExtraBold" panose="020B0600000101010101" pitchFamily="34" charset="-127"/>
                          </a:rPr>
                          <m:t>⊙</m:t>
                        </m:r>
                      </m:sub>
                    </m:sSub>
                  </m:oMath>
                </a14:m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40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In binary evolution, it can exist lighter white dwarf than a single evolution</a:t>
                </a:r>
              </a:p>
              <a:p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40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White dwarfs have their atmosphere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40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There are mostly classified to DA type</a:t>
                </a:r>
              </a:p>
              <a:p>
                <a:endParaRPr lang="en-US" altLang="ko-KR" sz="4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AFA06C-FD8B-C0AC-62A4-465A92455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478106"/>
                <a:ext cx="11277600" cy="6890284"/>
              </a:xfrm>
              <a:prstGeom prst="rect">
                <a:avLst/>
              </a:prstGeom>
              <a:blipFill>
                <a:blip r:embed="rId3"/>
                <a:stretch>
                  <a:fillRect l="-1946" t="-1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08273CB-84F8-3CAD-F626-6E7487336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299" y="759682"/>
            <a:ext cx="5605615" cy="3393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18C723-FB42-A3B4-27CA-F682DD0BA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299" y="4762500"/>
            <a:ext cx="5605615" cy="39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CD127BDE-E690-7352-6387-E571F1B6AFD2}"/>
              </a:ext>
            </a:extLst>
          </p:cNvPr>
          <p:cNvSpPr/>
          <p:nvPr/>
        </p:nvSpPr>
        <p:spPr>
          <a:xfrm>
            <a:off x="7391052" y="3256213"/>
            <a:ext cx="4141221" cy="414122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Google Shape;55;p3"/>
          <p:cNvCxnSpPr/>
          <p:nvPr/>
        </p:nvCxnSpPr>
        <p:spPr>
          <a:xfrm>
            <a:off x="15646338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6" name="Google Shape;56;p3"/>
          <p:cNvCxnSpPr/>
          <p:nvPr/>
        </p:nvCxnSpPr>
        <p:spPr>
          <a:xfrm>
            <a:off x="16287689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7" name="Google Shape;57;p3"/>
          <p:cNvCxnSpPr/>
          <p:nvPr/>
        </p:nvCxnSpPr>
        <p:spPr>
          <a:xfrm>
            <a:off x="16929039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8" name="Google Shape;58;p3"/>
          <p:cNvCxnSpPr/>
          <p:nvPr/>
        </p:nvCxnSpPr>
        <p:spPr>
          <a:xfrm>
            <a:off x="17570388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EF627D0-E835-2A0C-186B-23B47FC79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r="1209"/>
          <a:stretch/>
        </p:blipFill>
        <p:spPr>
          <a:xfrm>
            <a:off x="8103286" y="4161435"/>
            <a:ext cx="2714887" cy="2438400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42F8C91-B432-25B9-D2C8-7C967306FCCC}"/>
              </a:ext>
            </a:extLst>
          </p:cNvPr>
          <p:cNvSpPr/>
          <p:nvPr/>
        </p:nvSpPr>
        <p:spPr>
          <a:xfrm>
            <a:off x="8813029" y="2083559"/>
            <a:ext cx="1295400" cy="99169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2E56CBA-BE34-ADD4-71AF-D020CAE1FBFA}"/>
              </a:ext>
            </a:extLst>
          </p:cNvPr>
          <p:cNvSpPr/>
          <p:nvPr/>
        </p:nvSpPr>
        <p:spPr>
          <a:xfrm rot="5400000">
            <a:off x="12072133" y="4787855"/>
            <a:ext cx="1295400" cy="107793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2ACBF5D-3198-5E61-379F-2D60C4A2A79D}"/>
              </a:ext>
            </a:extLst>
          </p:cNvPr>
          <p:cNvSpPr/>
          <p:nvPr/>
        </p:nvSpPr>
        <p:spPr>
          <a:xfrm rot="16200000">
            <a:off x="5606150" y="4787972"/>
            <a:ext cx="1295400" cy="1077701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F0D3350-D583-4688-1EAC-FBA035289101}"/>
              </a:ext>
            </a:extLst>
          </p:cNvPr>
          <p:cNvSpPr/>
          <p:nvPr/>
        </p:nvSpPr>
        <p:spPr>
          <a:xfrm rot="10800000">
            <a:off x="8888035" y="7603568"/>
            <a:ext cx="1295400" cy="960397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33D67D8-58E4-8A4B-4B40-ABB630CC2521}"/>
              </a:ext>
            </a:extLst>
          </p:cNvPr>
          <p:cNvSpPr/>
          <p:nvPr/>
        </p:nvSpPr>
        <p:spPr>
          <a:xfrm rot="10800000">
            <a:off x="8955003" y="3435628"/>
            <a:ext cx="1013318" cy="103630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B151A0B4-3D5E-4A64-9D93-C0A6AD9BF942}"/>
              </a:ext>
            </a:extLst>
          </p:cNvPr>
          <p:cNvSpPr/>
          <p:nvPr/>
        </p:nvSpPr>
        <p:spPr>
          <a:xfrm rot="16200000">
            <a:off x="10318602" y="4719922"/>
            <a:ext cx="1013318" cy="103630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C087E7F-4A9E-4E35-BD65-98F67160DDD7}"/>
              </a:ext>
            </a:extLst>
          </p:cNvPr>
          <p:cNvSpPr/>
          <p:nvPr/>
        </p:nvSpPr>
        <p:spPr>
          <a:xfrm rot="5400000">
            <a:off x="7671633" y="4719922"/>
            <a:ext cx="1013318" cy="103630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DFB1AFE-C1DA-08FA-8BAE-95F7EE95493F}"/>
              </a:ext>
            </a:extLst>
          </p:cNvPr>
          <p:cNvSpPr/>
          <p:nvPr/>
        </p:nvSpPr>
        <p:spPr>
          <a:xfrm>
            <a:off x="9029076" y="6125565"/>
            <a:ext cx="1013318" cy="103630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Google Shape;59;p3"/>
          <p:cNvSpPr txBox="1"/>
          <p:nvPr/>
        </p:nvSpPr>
        <p:spPr>
          <a:xfrm>
            <a:off x="1531243" y="1659904"/>
            <a:ext cx="5486400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7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*Theoretical R-M relation </a:t>
            </a:r>
            <a:endParaRPr sz="27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카페24 써라운드" pitchFamily="2" charset="-127"/>
              <a:sym typeface="Arial"/>
            </a:endParaRPr>
          </a:p>
        </p:txBody>
      </p:sp>
      <p:sp>
        <p:nvSpPr>
          <p:cNvPr id="53" name="Google Shape;53;p3"/>
          <p:cNvSpPr txBox="1"/>
          <p:nvPr/>
        </p:nvSpPr>
        <p:spPr>
          <a:xfrm>
            <a:off x="914400" y="720335"/>
            <a:ext cx="5638800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01. </a:t>
            </a:r>
            <a:r>
              <a:rPr lang="en-US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Introduction</a:t>
            </a:r>
            <a:endParaRPr sz="48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440C4-20EE-3D4F-4712-8D2FEB0B8EBF}"/>
                  </a:ext>
                </a:extLst>
              </p:cNvPr>
              <p:cNvSpPr txBox="1"/>
              <p:nvPr/>
            </p:nvSpPr>
            <p:spPr>
              <a:xfrm>
                <a:off x="8550578" y="3008565"/>
                <a:ext cx="8880573" cy="469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Electron Degenerate Pressure </a:t>
                </a:r>
              </a:p>
              <a:p>
                <a:pPr algn="ctr"/>
                <a:r>
                  <a:rPr lang="en-US" altLang="ko-KR" sz="36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= </a:t>
                </a:r>
              </a:p>
              <a:p>
                <a:pPr algn="ctr"/>
                <a:r>
                  <a:rPr lang="en-US" altLang="ko-KR" sz="36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Self  Gravitational collapse </a:t>
                </a:r>
              </a:p>
              <a:p>
                <a:endParaRPr lang="en-US" altLang="ko-KR" sz="36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𝑷</m:t>
                          </m:r>
                        </m:e>
                        <m:sub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𝒆</m:t>
                          </m:r>
                        </m:sub>
                      </m:sSub>
                      <m:r>
                        <a:rPr lang="en-US" altLang="ko-KR" sz="4000" b="1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4000" b="1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4000" b="1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4000" b="1" i="1" smtClean="0">
                                      <a:latin typeface="Cambria Math" panose="02040503050406030204" pitchFamily="18" charset="0"/>
                                      <a:ea typeface="나눔스퀘어OTF ExtraBold" panose="020B0600000101010101" pitchFamily="34" charset="-127"/>
                                    </a:rPr>
                                    <m:t>𝟑</m:t>
                                  </m:r>
                                  <m:sSup>
                                    <m:sSupPr>
                                      <m:ctrlPr>
                                        <a:rPr lang="en-US" altLang="ko-KR" sz="4000" b="1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4000" b="1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𝝅</m:t>
                                      </m:r>
                                    </m:e>
                                    <m:sup>
                                      <m:r>
                                        <a:rPr lang="en-US" altLang="ko-KR" sz="4000" b="1" i="1" smtClean="0">
                                          <a:latin typeface="Cambria Math" panose="02040503050406030204" pitchFamily="18" charset="0"/>
                                          <a:ea typeface="나눔스퀘어OTF ExtraBold" panose="020B0600000101010101" pitchFamily="34" charset="-127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sz="4000" b="1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𝟐</m:t>
                              </m:r>
                              <m:r>
                                <a:rPr lang="en-US" altLang="ko-KR" sz="4000" b="1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/</m:t>
                              </m:r>
                              <m:r>
                                <a:rPr lang="en-US" altLang="ko-KR" sz="4000" b="1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4000" b="1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4000" b="1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ko-KR" sz="4000" b="1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  </m:t>
                          </m:r>
                        </m:num>
                        <m:den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𝟓</m:t>
                          </m:r>
                          <m:sSub>
                            <m:sSubPr>
                              <m:ctrlPr>
                                <a:rPr lang="en-US" altLang="ko-KR" sz="4000" b="1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1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ko-KR" sz="4000" b="1" i="1" smtClean="0">
                                  <a:latin typeface="Cambria Math" panose="02040503050406030204" pitchFamily="18" charset="0"/>
                                  <a:ea typeface="나눔스퀘어OTF ExtraBold" panose="020B0600000101010101" pitchFamily="34" charset="-127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  <m:r>
                        <a:rPr lang="en-US" altLang="ko-KR" sz="4000" b="1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p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𝝆</m:t>
                          </m:r>
                        </m:e>
                        <m:sup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𝟓</m:t>
                          </m:r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/</m:t>
                          </m:r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𝟑</m:t>
                          </m:r>
                        </m:sup>
                      </m:sSup>
                      <m:r>
                        <a:rPr lang="en-US" altLang="ko-KR" sz="4000" b="1" i="1" smtClean="0">
                          <a:latin typeface="Cambria Math" panose="02040503050406030204" pitchFamily="18" charset="0"/>
                          <a:ea typeface="나눔스퀘어OTF ExtraBold" panose="020B0600000101010101" pitchFamily="34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𝑷</m:t>
                          </m:r>
                        </m:e>
                        <m:sub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나눔스퀘어OTF ExtraBold" panose="020B0600000101010101" pitchFamily="34" charset="-127"/>
                            </a:rPr>
                            <m:t>𝒈</m:t>
                          </m:r>
                        </m:sub>
                      </m:sSub>
                    </m:oMath>
                  </m:oMathPara>
                </a14:m>
                <a:endParaRPr lang="en-US" altLang="ko-KR" sz="40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endParaRPr lang="en-US" altLang="ko-KR" sz="28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algn="ctr"/>
                <a:r>
                  <a:rPr lang="en-US" altLang="ko-KR" sz="2800" b="1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Because of the Pauli Exclusion principle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440C4-20EE-3D4F-4712-8D2FEB0B8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578" y="3008565"/>
                <a:ext cx="8880573" cy="4690515"/>
              </a:xfrm>
              <a:prstGeom prst="rect">
                <a:avLst/>
              </a:prstGeom>
              <a:blipFill>
                <a:blip r:embed="rId4"/>
                <a:stretch>
                  <a:fillRect t="-2081" b="-2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34A1841-C20B-5763-13BC-CBB0CE624B56}"/>
              </a:ext>
            </a:extLst>
          </p:cNvPr>
          <p:cNvSpPr txBox="1"/>
          <p:nvPr/>
        </p:nvSpPr>
        <p:spPr>
          <a:xfrm>
            <a:off x="354891" y="5638970"/>
            <a:ext cx="69016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Since of White dwarf self gravitational pressure,</a:t>
            </a:r>
          </a:p>
          <a:p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We could think that</a:t>
            </a:r>
          </a:p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White dwarf is going to</a:t>
            </a:r>
          </a:p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collapse.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CC590-EDC2-CFB5-5D59-5ACE7B683278}"/>
              </a:ext>
            </a:extLst>
          </p:cNvPr>
          <p:cNvSpPr txBox="1"/>
          <p:nvPr/>
        </p:nvSpPr>
        <p:spPr>
          <a:xfrm>
            <a:off x="656724" y="3072822"/>
            <a:ext cx="563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White dwarfs can not make nuclear energy.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1B257A-EB03-A8E2-0F3D-D5FA217449AB}"/>
              </a:ext>
            </a:extLst>
          </p:cNvPr>
          <p:cNvSpPr txBox="1"/>
          <p:nvPr/>
        </p:nvSpPr>
        <p:spPr>
          <a:xfrm>
            <a:off x="12990865" y="2864282"/>
            <a:ext cx="3566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But, certain pressure prevent white dwarf collapse.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484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944 -0.00139 -0.03889 -0.00108 -0.05824 -0.00417 C -0.18654 -0.02423 -0.10338 -0.02485 -0.1862 -0.02068 C -0.18802 -0.0196 -0.20009 -0.01389 -0.20356 -0.01034 C -0.20451 -0.00941 -0.20495 -0.00694 -0.2059 -0.00617 C -0.21658 0.00262 -0.21467 0.00201 -0.22101 0.00201 " pathEditMode="relative" ptsTypes="AAAAAAA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71605E-6 L -1.11111E-6 0.00015 C -0.01944 -0.00139 -0.03889 -0.00108 -0.05825 -0.00417 C -0.18654 -0.02423 -0.10338 -0.02485 -0.1862 -0.02068 C -0.18802 -0.0196 -0.20009 -0.01389 -0.20356 -0.01034 C -0.20451 -0.00942 -0.20495 -0.00695 -0.2059 -0.00618 C -0.21658 0.00262 -0.21467 0.002 -0.22101 0.002 " pathEditMode="relative" rAng="0" ptsTypes="AAAAAAA">
                                      <p:cBhvr>
                                        <p:cTn id="5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0" y="-104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08642E-6 L 2.91667E-6 0.00015 C -0.01945 -0.00139 -0.03889 -0.00108 -0.05825 -0.00417 C -0.18655 -0.02423 -0.10339 -0.02485 -0.1862 -0.02068 C -0.18802 -0.0196 -0.20009 -0.01389 -0.20356 -0.01034 C -0.20452 -0.00942 -0.20495 -0.00695 -0.20591 -0.00618 C -0.21658 0.00262 -0.21467 0.002 -0.22101 0.002 " pathEditMode="relative" rAng="0" ptsTypes="AAAAAAA"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0" y="-104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2222E-7 -2.46914E-6 L -9.72222E-7 0.00016 C -0.01944 -0.00139 -0.03889 -0.00108 -0.05825 -0.00416 C -0.18654 -0.02423 -0.10338 -0.02484 -0.1862 -0.02068 C -0.18802 -0.0196 -0.20009 -0.01389 -0.20356 -0.01034 C -0.20451 -0.00941 -0.20495 -0.00694 -0.2059 -0.00617 C -0.21658 0.00263 -0.21467 0.00201 -0.22101 0.00201 " pathEditMode="relative" rAng="0" ptsTypes="AAAAAAA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0" y="-104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08642E-6 L 3.88889E-6 0.00015 C -0.01945 -0.00139 -0.03889 -0.00108 -0.05825 -0.00417 C -0.18655 -0.02423 -0.10339 -0.02485 -0.1862 -0.02068 C -0.18802 -0.0196 -0.20009 -0.01389 -0.20356 -0.01034 C -0.20452 -0.00942 -0.20495 -0.00695 -0.20591 -0.00618 C -0.21658 0.00262 -0.21467 0.002 -0.22101 0.002 " pathEditMode="relative" rAng="0" ptsTypes="AAAAA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0" y="-104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944 -0.00139 -0.03889 -0.00108 -0.05824 -0.00417 C -0.18654 -0.02423 -0.10338 -0.02485 -0.1862 -0.02068 C -0.18802 -0.0196 -0.20009 -0.01389 -0.20356 -0.01034 C -0.20451 -0.00941 -0.20495 -0.00694 -0.2059 -0.00617 C -0.21658 0.00262 -0.21467 0.00201 -0.22101 0.00201 " pathEditMode="relative" ptsTypes="AAAAA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944 -0.00139 -0.03889 -0.00108 -0.05824 -0.00417 C -0.18654 -0.02423 -0.10338 -0.02485 -0.1862 -0.02068 C -0.18802 -0.0196 -0.20009 -0.01389 -0.20356 -0.01034 C -0.20451 -0.00941 -0.20495 -0.00694 -0.2059 -0.00617 C -0.21658 0.00262 -0.21467 0.00201 -0.22101 0.00201 " pathEditMode="relative" ptsTypes="AAAAAAA">
                                      <p:cBhvr>
                                        <p:cTn id="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944 -0.00139 -0.03889 -0.00108 -0.05824 -0.00417 C -0.18654 -0.02423 -0.10338 -0.02485 -0.1862 -0.02068 C -0.18802 -0.0196 -0.20009 -0.01389 -0.20356 -0.01034 C -0.20451 -0.00941 -0.20495 -0.00694 -0.2059 -0.00617 C -0.21658 0.00262 -0.21467 0.00201 -0.22101 0.00201 " pathEditMode="relative" ptsTypes="AAAAAAA">
                                      <p:cBhvr>
                                        <p:cTn id="7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944 -0.00139 -0.03889 -0.00108 -0.05824 -0.00417 C -0.18654 -0.02423 -0.10338 -0.02485 -0.1862 -0.02068 C -0.18802 -0.0196 -0.20009 -0.01389 -0.20356 -0.01034 C -0.20451 -0.00941 -0.20495 -0.00694 -0.2059 -0.00617 C -0.21658 0.00262 -0.21467 0.00201 -0.22101 0.00201 " pathEditMode="relative" ptsTypes="AAAAAAA">
                                      <p:cBhvr>
                                        <p:cTn id="7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944 -0.00139 -0.03889 -0.00108 -0.05824 -0.00417 C -0.18654 -0.02423 -0.10338 -0.02485 -0.1862 -0.02068 C -0.18802 -0.0196 -0.20009 -0.01389 -0.20356 -0.01034 C -0.20451 -0.00941 -0.20495 -0.00694 -0.2059 -0.00617 C -0.21658 0.00262 -0.21467 0.00201 -0.22101 0.00201 " pathEditMode="relative" ptsTypes="AAAAAAA">
                                      <p:cBhvr>
                                        <p:cTn id="7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/>
      <p:bldP spid="19" grpId="0"/>
      <p:bldP spid="19" grpId="1"/>
      <p:bldP spid="21" grpId="0"/>
      <p:bldP spid="21" grpId="1"/>
      <p:bldP spid="22" grpId="0"/>
      <p:bldP spid="2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/>
        </p:nvSpPr>
        <p:spPr>
          <a:xfrm>
            <a:off x="914400" y="720335"/>
            <a:ext cx="5638800" cy="87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01. </a:t>
            </a:r>
            <a:r>
              <a:rPr lang="en-US" sz="48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Introduction</a:t>
            </a:r>
            <a:endParaRPr sz="48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55" name="Google Shape;55;p3"/>
          <p:cNvCxnSpPr/>
          <p:nvPr/>
        </p:nvCxnSpPr>
        <p:spPr>
          <a:xfrm>
            <a:off x="15646338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8DBA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6" name="Google Shape;56;p3"/>
          <p:cNvCxnSpPr/>
          <p:nvPr/>
        </p:nvCxnSpPr>
        <p:spPr>
          <a:xfrm>
            <a:off x="16287689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7" name="Google Shape;57;p3"/>
          <p:cNvCxnSpPr/>
          <p:nvPr/>
        </p:nvCxnSpPr>
        <p:spPr>
          <a:xfrm>
            <a:off x="16929039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8" name="Google Shape;58;p3"/>
          <p:cNvCxnSpPr/>
          <p:nvPr/>
        </p:nvCxnSpPr>
        <p:spPr>
          <a:xfrm>
            <a:off x="17570388" y="217412"/>
            <a:ext cx="540000" cy="0"/>
          </a:xfrm>
          <a:prstGeom prst="straightConnector1">
            <a:avLst/>
          </a:prstGeom>
          <a:noFill/>
          <a:ln w="44450" cap="rnd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59" name="Google Shape;59;p3"/>
          <p:cNvSpPr txBox="1"/>
          <p:nvPr/>
        </p:nvSpPr>
        <p:spPr>
          <a:xfrm>
            <a:off x="1531243" y="1659904"/>
            <a:ext cx="5486400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700" dirty="0">
                <a:solidFill>
                  <a:srgbClr val="00002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카페24 써라운드" pitchFamily="2" charset="-127"/>
                <a:sym typeface="Arial"/>
              </a:rPr>
              <a:t>*Theoretical R-M relation </a:t>
            </a:r>
            <a:endParaRPr sz="2700" dirty="0">
              <a:solidFill>
                <a:srgbClr val="00002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카페24 써라운드" pitchFamily="2" charset="-127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3B3438-122B-1AC4-E888-C5B906D1BCD8}"/>
              </a:ext>
            </a:extLst>
          </p:cNvPr>
          <p:cNvGrpSpPr/>
          <p:nvPr/>
        </p:nvGrpSpPr>
        <p:grpSpPr>
          <a:xfrm>
            <a:off x="1855177" y="3067607"/>
            <a:ext cx="14577645" cy="4351841"/>
            <a:chOff x="1286302" y="1663850"/>
            <a:chExt cx="10091078" cy="29012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015A12-D444-2C4D-EE91-9E1709EB32E9}"/>
                </a:ext>
              </a:extLst>
            </p:cNvPr>
            <p:cNvSpPr txBox="1"/>
            <p:nvPr/>
          </p:nvSpPr>
          <p:spPr>
            <a:xfrm>
              <a:off x="2831635" y="1663850"/>
              <a:ext cx="71078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b="1" u="sng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Fermi gas Equation Of State(EOS) </a:t>
              </a:r>
              <a:endParaRPr lang="ko-KR" altLang="en-US" sz="4200" b="1" u="sng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D87CC9-1849-BF31-E337-8554B3F8CC87}"/>
                </a:ext>
              </a:extLst>
            </p:cNvPr>
            <p:cNvSpPr txBox="1"/>
            <p:nvPr/>
          </p:nvSpPr>
          <p:spPr>
            <a:xfrm>
              <a:off x="1286302" y="2523492"/>
              <a:ext cx="10091078" cy="204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카페24 써라운드" pitchFamily="2" charset="-127"/>
                </a:rPr>
                <a:t>Assumption : </a:t>
              </a:r>
              <a:r>
                <a:rPr lang="en-US" altLang="ko-KR" sz="4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카페24 써라운드" pitchFamily="2" charset="-127"/>
                </a:rPr>
                <a:t>Zero temperature </a:t>
              </a:r>
              <a:r>
                <a:rPr lang="en-US" altLang="ko-KR" sz="4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카페24 써라운드" pitchFamily="2" charset="-127"/>
                </a:rPr>
                <a:t>(Very Simple State) </a:t>
              </a:r>
            </a:p>
            <a:p>
              <a:pPr algn="ctr"/>
              <a:endPara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카페24 써라운드" pitchFamily="2" charset="-127"/>
              </a:endParaRPr>
            </a:p>
            <a:p>
              <a:endParaRPr lang="en-US" altLang="ko-KR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카페24 써라운드" pitchFamily="2" charset="-127"/>
              </a:endParaRPr>
            </a:p>
            <a:p>
              <a:r>
                <a:rPr lang="en-US" altLang="ko-KR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카페24 써라운드" pitchFamily="2" charset="-127"/>
                </a:rPr>
                <a:t>  	</a:t>
              </a:r>
              <a:endPara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카페24 써라운드" pitchFamily="2" charset="-127"/>
              </a:endParaRPr>
            </a:p>
            <a:p>
              <a:endPara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3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					</a:t>
              </a:r>
              <a:endPara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7404CF-9B26-B023-5DBE-59902A6971D5}"/>
                  </a:ext>
                </a:extLst>
              </p:cNvPr>
              <p:cNvSpPr txBox="1"/>
              <p:nvPr/>
            </p:nvSpPr>
            <p:spPr>
              <a:xfrm>
                <a:off x="1144373" y="5834877"/>
                <a:ext cx="8077200" cy="1962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Non relativistic case </a:t>
                </a:r>
              </a:p>
              <a:p>
                <a:endParaRPr lang="en-US" altLang="ko-KR" sz="4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−1/3</m:t>
                          </m:r>
                        </m:sup>
                      </m:sSup>
                    </m:oMath>
                  </m:oMathPara>
                </a14:m>
                <a:endParaRPr lang="ko-KR" altLang="en-US" sz="4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7404CF-9B26-B023-5DBE-59902A697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73" y="5834877"/>
                <a:ext cx="8077200" cy="1962076"/>
              </a:xfrm>
              <a:prstGeom prst="rect">
                <a:avLst/>
              </a:prstGeom>
              <a:blipFill>
                <a:blip r:embed="rId3"/>
                <a:stretch>
                  <a:fillRect t="-5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79D5B2-92CC-6BFB-0E58-82EACE25D9A4}"/>
                  </a:ext>
                </a:extLst>
              </p:cNvPr>
              <p:cNvSpPr txBox="1"/>
              <p:nvPr/>
            </p:nvSpPr>
            <p:spPr>
              <a:xfrm>
                <a:off x="8426388" y="5834877"/>
                <a:ext cx="9144000" cy="1994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Relativistic case </a:t>
                </a:r>
              </a:p>
              <a:p>
                <a:endParaRPr lang="en-US" altLang="ko-KR" sz="4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𝑙𝑖𝑚𝑖𝑡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=1.44</m:t>
                      </m:r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⊙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⁡</m:t>
                      </m:r>
                    </m:oMath>
                  </m:oMathPara>
                </a14:m>
                <a:endParaRPr lang="ko-KR" altLang="en-US" sz="4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79D5B2-92CC-6BFB-0E58-82EACE25D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388" y="5834877"/>
                <a:ext cx="9144000" cy="1994200"/>
              </a:xfrm>
              <a:prstGeom prst="rect">
                <a:avLst/>
              </a:prstGeom>
              <a:blipFill>
                <a:blip r:embed="rId4"/>
                <a:stretch>
                  <a:fillRect t="-5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4158</Words>
  <Application>Microsoft Office PowerPoint</Application>
  <PresentationFormat>사용자 지정</PresentationFormat>
  <Paragraphs>639</Paragraphs>
  <Slides>42</Slides>
  <Notes>41</Notes>
  <HiddenSlides>0</HiddenSlides>
  <MMClips>3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6" baseType="lpstr">
      <vt:lpstr>Wingdings</vt:lpstr>
      <vt:lpstr>Times New Roman</vt:lpstr>
      <vt:lpstr>나눔스퀘어 Bold</vt:lpstr>
      <vt:lpstr>나눔스퀘어OTF Bold</vt:lpstr>
      <vt:lpstr>Calibri</vt:lpstr>
      <vt:lpstr>나눔스퀘어 ExtraBold</vt:lpstr>
      <vt:lpstr>나눔스퀘어OTF ExtraBold</vt:lpstr>
      <vt:lpstr>Cambria Math</vt:lpstr>
      <vt:lpstr>여기어때 잘난체 OTF</vt:lpstr>
      <vt:lpstr>카페24 써라운드</vt:lpstr>
      <vt:lpstr>맑은 고딕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노란색 모던한 전문적인 스타일의 브랜드 피치 프레젠테이션</dc:title>
  <dc:creator>wlsdl</dc:creator>
  <cp:lastModifiedBy>진 임</cp:lastModifiedBy>
  <cp:revision>54</cp:revision>
  <dcterms:created xsi:type="dcterms:W3CDTF">2006-08-16T00:00:00Z</dcterms:created>
  <dcterms:modified xsi:type="dcterms:W3CDTF">2024-04-12T12:36:14Z</dcterms:modified>
  <dc:identifier>DAFwaM8nEN4</dc:identifier>
</cp:coreProperties>
</file>